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1"/>
  </p:notesMasterIdLst>
  <p:handoutMasterIdLst>
    <p:handoutMasterId r:id="rId252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0" r:id="rId18"/>
    <p:sldId id="531" r:id="rId19"/>
    <p:sldId id="532" r:id="rId20"/>
    <p:sldId id="547" r:id="rId21"/>
    <p:sldId id="457" r:id="rId22"/>
    <p:sldId id="279" r:id="rId23"/>
    <p:sldId id="449" r:id="rId24"/>
    <p:sldId id="280" r:id="rId25"/>
    <p:sldId id="281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74" r:id="rId41"/>
    <p:sldId id="548" r:id="rId42"/>
    <p:sldId id="564" r:id="rId43"/>
    <p:sldId id="535" r:id="rId44"/>
    <p:sldId id="297" r:id="rId45"/>
    <p:sldId id="525" r:id="rId46"/>
    <p:sldId id="469" r:id="rId47"/>
    <p:sldId id="527" r:id="rId48"/>
    <p:sldId id="298" r:id="rId49"/>
    <p:sldId id="299" r:id="rId50"/>
    <p:sldId id="300" r:id="rId51"/>
    <p:sldId id="524" r:id="rId52"/>
    <p:sldId id="543" r:id="rId53"/>
    <p:sldId id="487" r:id="rId54"/>
    <p:sldId id="546" r:id="rId55"/>
    <p:sldId id="573" r:id="rId56"/>
    <p:sldId id="488" r:id="rId57"/>
    <p:sldId id="489" r:id="rId58"/>
    <p:sldId id="490" r:id="rId59"/>
    <p:sldId id="507" r:id="rId60"/>
    <p:sldId id="508" r:id="rId61"/>
    <p:sldId id="494" r:id="rId62"/>
    <p:sldId id="492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544" r:id="rId80"/>
    <p:sldId id="545" r:id="rId81"/>
    <p:sldId id="313" r:id="rId82"/>
    <p:sldId id="314" r:id="rId83"/>
    <p:sldId id="516" r:id="rId84"/>
    <p:sldId id="315" r:id="rId85"/>
    <p:sldId id="476" r:id="rId86"/>
    <p:sldId id="577" r:id="rId87"/>
    <p:sldId id="318" r:id="rId88"/>
    <p:sldId id="514" r:id="rId89"/>
    <p:sldId id="319" r:id="rId90"/>
    <p:sldId id="316" r:id="rId91"/>
    <p:sldId id="317" r:id="rId92"/>
    <p:sldId id="444" r:id="rId93"/>
    <p:sldId id="320" r:id="rId94"/>
    <p:sldId id="321" r:id="rId95"/>
    <p:sldId id="499" r:id="rId96"/>
    <p:sldId id="496" r:id="rId97"/>
    <p:sldId id="322" r:id="rId98"/>
    <p:sldId id="323" r:id="rId99"/>
    <p:sldId id="324" r:id="rId100"/>
    <p:sldId id="325" r:id="rId101"/>
    <p:sldId id="326" r:id="rId102"/>
    <p:sldId id="327" r:id="rId103"/>
    <p:sldId id="495" r:id="rId104"/>
    <p:sldId id="328" r:id="rId105"/>
    <p:sldId id="329" r:id="rId106"/>
    <p:sldId id="475" r:id="rId107"/>
    <p:sldId id="517" r:id="rId108"/>
    <p:sldId id="575" r:id="rId109"/>
    <p:sldId id="576" r:id="rId110"/>
    <p:sldId id="330" r:id="rId111"/>
    <p:sldId id="331" r:id="rId112"/>
    <p:sldId id="332" r:id="rId113"/>
    <p:sldId id="458" r:id="rId114"/>
    <p:sldId id="333" r:id="rId115"/>
    <p:sldId id="334" r:id="rId116"/>
    <p:sldId id="335" r:id="rId117"/>
    <p:sldId id="336" r:id="rId118"/>
    <p:sldId id="337" r:id="rId119"/>
    <p:sldId id="338" r:id="rId120"/>
    <p:sldId id="340" r:id="rId121"/>
    <p:sldId id="341" r:id="rId122"/>
    <p:sldId id="342" r:id="rId123"/>
    <p:sldId id="343" r:id="rId124"/>
    <p:sldId id="345" r:id="rId125"/>
    <p:sldId id="344" r:id="rId126"/>
    <p:sldId id="483" r:id="rId127"/>
    <p:sldId id="347" r:id="rId128"/>
    <p:sldId id="348" r:id="rId129"/>
    <p:sldId id="578" r:id="rId130"/>
    <p:sldId id="349" r:id="rId131"/>
    <p:sldId id="350" r:id="rId132"/>
    <p:sldId id="351" r:id="rId133"/>
    <p:sldId id="521" r:id="rId134"/>
    <p:sldId id="352" r:id="rId135"/>
    <p:sldId id="353" r:id="rId136"/>
    <p:sldId id="470" r:id="rId137"/>
    <p:sldId id="477" r:id="rId138"/>
    <p:sldId id="354" r:id="rId139"/>
    <p:sldId id="358" r:id="rId140"/>
    <p:sldId id="356" r:id="rId141"/>
    <p:sldId id="359" r:id="rId142"/>
    <p:sldId id="361" r:id="rId143"/>
    <p:sldId id="362" r:id="rId144"/>
    <p:sldId id="364" r:id="rId145"/>
    <p:sldId id="365" r:id="rId146"/>
    <p:sldId id="367" r:id="rId147"/>
    <p:sldId id="368" r:id="rId148"/>
    <p:sldId id="369" r:id="rId149"/>
    <p:sldId id="370" r:id="rId150"/>
    <p:sldId id="441" r:id="rId151"/>
    <p:sldId id="371" r:id="rId152"/>
    <p:sldId id="372" r:id="rId153"/>
    <p:sldId id="373" r:id="rId154"/>
    <p:sldId id="374" r:id="rId155"/>
    <p:sldId id="376" r:id="rId156"/>
    <p:sldId id="460" r:id="rId157"/>
    <p:sldId id="377" r:id="rId158"/>
    <p:sldId id="464" r:id="rId159"/>
    <p:sldId id="380" r:id="rId160"/>
    <p:sldId id="381" r:id="rId161"/>
    <p:sldId id="382" r:id="rId162"/>
    <p:sldId id="566" r:id="rId163"/>
    <p:sldId id="383" r:id="rId164"/>
    <p:sldId id="526" r:id="rId165"/>
    <p:sldId id="384" r:id="rId166"/>
    <p:sldId id="379" r:id="rId167"/>
    <p:sldId id="461" r:id="rId168"/>
    <p:sldId id="387" r:id="rId169"/>
    <p:sldId id="388" r:id="rId170"/>
    <p:sldId id="389" r:id="rId171"/>
    <p:sldId id="459" r:id="rId172"/>
    <p:sldId id="465" r:id="rId173"/>
    <p:sldId id="392" r:id="rId174"/>
    <p:sldId id="394" r:id="rId175"/>
    <p:sldId id="395" r:id="rId176"/>
    <p:sldId id="396" r:id="rId177"/>
    <p:sldId id="397" r:id="rId178"/>
    <p:sldId id="398" r:id="rId179"/>
    <p:sldId id="478" r:id="rId180"/>
    <p:sldId id="399" r:id="rId181"/>
    <p:sldId id="400" r:id="rId182"/>
    <p:sldId id="401" r:id="rId183"/>
    <p:sldId id="402" r:id="rId184"/>
    <p:sldId id="466" r:id="rId185"/>
    <p:sldId id="403" r:id="rId186"/>
    <p:sldId id="404" r:id="rId187"/>
    <p:sldId id="405" r:id="rId188"/>
    <p:sldId id="408" r:id="rId189"/>
    <p:sldId id="406" r:id="rId190"/>
    <p:sldId id="472" r:id="rId191"/>
    <p:sldId id="407" r:id="rId192"/>
    <p:sldId id="550" r:id="rId193"/>
    <p:sldId id="551" r:id="rId194"/>
    <p:sldId id="549" r:id="rId195"/>
    <p:sldId id="409" r:id="rId196"/>
    <p:sldId id="410" r:id="rId197"/>
    <p:sldId id="411" r:id="rId198"/>
    <p:sldId id="413" r:id="rId199"/>
    <p:sldId id="414" r:id="rId200"/>
    <p:sldId id="415" r:id="rId201"/>
    <p:sldId id="416" r:id="rId202"/>
    <p:sldId id="417" r:id="rId203"/>
    <p:sldId id="418" r:id="rId204"/>
    <p:sldId id="419" r:id="rId205"/>
    <p:sldId id="420" r:id="rId206"/>
    <p:sldId id="421" r:id="rId207"/>
    <p:sldId id="422" r:id="rId208"/>
    <p:sldId id="423" r:id="rId209"/>
    <p:sldId id="504" r:id="rId210"/>
    <p:sldId id="424" r:id="rId211"/>
    <p:sldId id="425" r:id="rId212"/>
    <p:sldId id="426" r:id="rId213"/>
    <p:sldId id="553" r:id="rId214"/>
    <p:sldId id="427" r:id="rId215"/>
    <p:sldId id="452" r:id="rId216"/>
    <p:sldId id="451" r:id="rId217"/>
    <p:sldId id="439" r:id="rId218"/>
    <p:sldId id="552" r:id="rId219"/>
    <p:sldId id="557" r:id="rId220"/>
    <p:sldId id="558" r:id="rId221"/>
    <p:sldId id="559" r:id="rId222"/>
    <p:sldId id="560" r:id="rId223"/>
    <p:sldId id="568" r:id="rId224"/>
    <p:sldId id="570" r:id="rId225"/>
    <p:sldId id="563" r:id="rId226"/>
    <p:sldId id="571" r:id="rId227"/>
    <p:sldId id="572" r:id="rId228"/>
    <p:sldId id="556" r:id="rId229"/>
    <p:sldId id="567" r:id="rId230"/>
    <p:sldId id="555" r:id="rId231"/>
    <p:sldId id="428" r:id="rId232"/>
    <p:sldId id="429" r:id="rId233"/>
    <p:sldId id="430" r:id="rId234"/>
    <p:sldId id="431" r:id="rId235"/>
    <p:sldId id="432" r:id="rId236"/>
    <p:sldId id="433" r:id="rId237"/>
    <p:sldId id="434" r:id="rId238"/>
    <p:sldId id="435" r:id="rId239"/>
    <p:sldId id="436" r:id="rId240"/>
    <p:sldId id="437" r:id="rId241"/>
    <p:sldId id="485" r:id="rId242"/>
    <p:sldId id="484" r:id="rId243"/>
    <p:sldId id="541" r:id="rId244"/>
    <p:sldId id="438" r:id="rId245"/>
    <p:sldId id="523" r:id="rId246"/>
    <p:sldId id="565" r:id="rId247"/>
    <p:sldId id="505" r:id="rId248"/>
    <p:sldId id="579" r:id="rId249"/>
    <p:sldId id="479" r:id="rId250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0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455"/>
            <p14:sldId id="296"/>
            <p14:sldId id="506"/>
            <p14:sldId id="574"/>
            <p14:sldId id="548"/>
            <p14:sldId id="564"/>
            <p14:sldId id="535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573"/>
            <p14:sldId id="488"/>
            <p14:sldId id="489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544"/>
            <p14:sldId id="545"/>
            <p14:sldId id="313"/>
            <p14:sldId id="314"/>
            <p14:sldId id="516"/>
            <p14:sldId id="315"/>
            <p14:sldId id="476"/>
            <p14:sldId id="577"/>
            <p14:sldId id="318"/>
            <p14:sldId id="514"/>
            <p14:sldId id="319"/>
            <p14:sldId id="316"/>
            <p14:sldId id="317"/>
            <p14:sldId id="444"/>
            <p14:sldId id="320"/>
            <p14:sldId id="321"/>
            <p14:sldId id="499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17"/>
            <p14:sldId id="575"/>
            <p14:sldId id="576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349"/>
            <p14:sldId id="350"/>
            <p14:sldId id="351"/>
            <p14:sldId id="521"/>
            <p14:sldId id="352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460"/>
            <p14:sldId id="377"/>
            <p14:sldId id="464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  <p14:sldId id="461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459"/>
            <p14:sldId id="465"/>
            <p14:sldId id="392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  <p14:sldId id="557"/>
            <p14:sldId id="558"/>
            <p14:sldId id="559"/>
            <p14:sldId id="560"/>
            <p14:sldId id="568"/>
            <p14:sldId id="570"/>
            <p14:sldId id="563"/>
            <p14:sldId id="571"/>
            <p14:sldId id="572"/>
            <p14:sldId id="556"/>
            <p14:sldId id="567"/>
            <p14:sldId id="55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Technische Anmerkungen" id="{C4492B24-082D-4A66-A62B-403A374C54FF}">
          <p14:sldIdLst>
            <p14:sldId id="523"/>
            <p14:sldId id="565"/>
            <p14:sldId id="505"/>
            <p14:sldId id="579"/>
          </p14:sldIdLst>
        </p14:section>
        <p14:section name="Folienbrutkasten" id="{98F34342-6739-4D7C-A9E3-BF23061B1687}">
          <p14:sldIdLst>
            <p14:sldId id="4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40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77906" autoAdjust="0"/>
  </p:normalViewPr>
  <p:slideViewPr>
    <p:cSldViewPr>
      <p:cViewPr varScale="1">
        <p:scale>
          <a:sx n="87" d="100"/>
          <a:sy n="87" d="100"/>
        </p:scale>
        <p:origin x="1872" y="84"/>
      </p:cViewPr>
      <p:guideLst/>
    </p:cSldViewPr>
  </p:slideViewPr>
  <p:outlineViewPr>
    <p:cViewPr>
      <p:scale>
        <a:sx n="33" d="100"/>
        <a:sy n="33" d="100"/>
      </p:scale>
      <p:origin x="0" y="-636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handoutMaster" Target="handoutMasters/handout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28T23:56:34.701" idx="37">
    <p:pos x="10" y="10"/>
    <p:text>TODO: Beispielcode / Konzepte für Aufgaben im Praktikum</p:text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32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#include))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431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dirty="0" smtClean="0">
                <a:latin typeface="Times New Roman" pitchFamily="16" charset="0"/>
              </a:rPr>
            </a:br>
            <a:r>
              <a:rPr lang="de-DE" altLang="de-DE" baseline="0" dirty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dirty="0" err="1" smtClean="0">
                <a:latin typeface="Times New Roman" pitchFamily="16" charset="0"/>
              </a:rPr>
              <a:t>cpp</a:t>
            </a:r>
            <a:r>
              <a:rPr lang="de-DE" altLang="de-DE" baseline="0" dirty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dirty="0" smtClean="0">
                <a:latin typeface="Times New Roman" pitchFamily="16" charset="0"/>
              </a:rPr>
            </a:br>
            <a:r>
              <a:rPr lang="de-DE" altLang="de-DE" baseline="0" dirty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dirty="0" err="1" smtClean="0">
                <a:latin typeface="Times New Roman" pitchFamily="16" charset="0"/>
              </a:rPr>
              <a:t>One</a:t>
            </a:r>
            <a:r>
              <a:rPr lang="de-DE" altLang="de-DE" baseline="0" dirty="0" smtClean="0">
                <a:latin typeface="Times New Roman" pitchFamily="16" charset="0"/>
              </a:rPr>
              <a:t> Definition </a:t>
            </a:r>
            <a:r>
              <a:rPr lang="de-DE" altLang="de-DE" baseline="0" dirty="0" err="1" smtClean="0">
                <a:latin typeface="Times New Roman" pitchFamily="16" charset="0"/>
              </a:rPr>
              <a:t>Rule</a:t>
            </a:r>
            <a:r>
              <a:rPr lang="de-DE" altLang="de-DE" baseline="0" dirty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dirty="0" smtClean="0">
                <a:latin typeface="Times New Roman" pitchFamily="16" charset="0"/>
              </a:rPr>
            </a:b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#3 - Ist der Präprozessor </a:t>
            </a:r>
            <a:r>
              <a:rPr lang="de-DE" altLang="de-DE" smtClean="0">
                <a:latin typeface="Times New Roman" pitchFamily="16" charset="0"/>
              </a:rPr>
              <a:t>wirklich "böse"?  </a:t>
            </a:r>
            <a:r>
              <a:rPr lang="de-DE" altLang="de-DE" dirty="0" smtClean="0">
                <a:latin typeface="Times New Roman" pitchFamily="16" charset="0"/>
              </a:rPr>
              <a:t>Wieso?  Ist dies bei allen Sprachen der Fall?</a:t>
            </a:r>
          </a:p>
          <a:p>
            <a:r>
              <a:rPr lang="de-DE" altLang="de-DE" dirty="0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dirty="0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dirty="0" smtClean="0">
                <a:latin typeface="Times New Roman" pitchFamily="16" charset="0"/>
              </a:rPr>
              <a:t>	- LaTeX: OK (eigene Makros</a:t>
            </a:r>
            <a:r>
              <a:rPr lang="de-DE" altLang="de-DE" baseline="0" dirty="0" smtClean="0">
                <a:latin typeface="Times New Roman" pitchFamily="16" charset="0"/>
              </a:rPr>
              <a:t> in </a:t>
            </a:r>
            <a:r>
              <a:rPr lang="de-DE" altLang="de-DE" baseline="0" dirty="0" err="1" smtClean="0">
                <a:latin typeface="Times New Roman" pitchFamily="16" charset="0"/>
              </a:rPr>
              <a:t>TeX</a:t>
            </a:r>
            <a:r>
              <a:rPr lang="de-DE" altLang="de-DE" baseline="0" dirty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	- PHP </a:t>
            </a:r>
            <a:r>
              <a:rPr lang="de-DE" altLang="de-DE" b="1" baseline="0" dirty="0" smtClean="0">
                <a:latin typeface="Times New Roman" pitchFamily="16" charset="0"/>
              </a:rPr>
              <a:t>ist</a:t>
            </a:r>
            <a:r>
              <a:rPr lang="de-DE" altLang="de-DE" b="0" baseline="0" dirty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dirty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dirty="0" smtClean="0">
                <a:latin typeface="Times New Roman" pitchFamily="16" charset="0"/>
              </a:rPr>
              <a:t>	- </a:t>
            </a:r>
            <a:r>
              <a:rPr lang="de-DE" altLang="de-DE" b="0" baseline="0" smtClean="0">
                <a:latin typeface="Times New Roman" pitchFamily="16" charset="0"/>
              </a:rPr>
              <a:t>VB.Net</a:t>
            </a:r>
            <a:endParaRPr lang="de-DE" altLang="de-DE" b="0" baseline="0" dirty="0" smtClean="0">
              <a:latin typeface="Times New Roman" pitchFamily="16" charset="0"/>
            </a:endParaRPr>
          </a:p>
          <a:p>
            <a:endParaRPr lang="de-DE" altLang="de-DE" b="0" baseline="0" dirty="0" smtClean="0">
              <a:latin typeface="Times New Roman" pitchFamily="16" charset="0"/>
            </a:endParaRPr>
          </a:p>
          <a:p>
            <a:r>
              <a:rPr lang="de-DE" altLang="de-DE" b="0" baseline="0" dirty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dirty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="1" baseline="0" dirty="0" err="1" smtClean="0">
                <a:sym typeface="Wingdings" panose="05000000000000000000" pitchFamily="2" charset="2"/>
              </a:rPr>
              <a:t>im</a:t>
            </a:r>
            <a:r>
              <a:rPr lang="en-US" b="1" baseline="0" dirty="0" smtClean="0">
                <a:sym typeface="Wingdings" panose="05000000000000000000" pitchFamily="2" charset="2"/>
              </a:rPr>
              <a:t> Header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sind</a:t>
            </a:r>
            <a:r>
              <a:rPr lang="en-US" baseline="0" dirty="0" smtClean="0">
                <a:sym typeface="Wingdings" panose="05000000000000000000" pitchFamily="2" charset="2"/>
              </a:rPr>
              <a:t> OK, </a:t>
            </a:r>
            <a:r>
              <a:rPr lang="en-US" baseline="0" dirty="0" err="1" smtClean="0">
                <a:sym typeface="Wingdings" panose="05000000000000000000" pitchFamily="2" charset="2"/>
              </a:rPr>
              <a:t>wenn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"klein" </a:t>
            </a:r>
            <a:r>
              <a:rPr lang="en-US" baseline="0" dirty="0" err="1" smtClean="0">
                <a:sym typeface="Wingdings" panose="05000000000000000000" pitchFamily="2" charset="2"/>
              </a:rPr>
              <a:t>sind</a:t>
            </a:r>
            <a:r>
              <a:rPr lang="en-US" baseline="0" dirty="0" smtClean="0">
                <a:sym typeface="Wingdings" panose="05000000000000000000" pitchFamily="2" charset="2"/>
              </a:rPr>
              <a:t> und </a:t>
            </a:r>
            <a:r>
              <a:rPr lang="en-US" baseline="0" dirty="0" err="1" smtClean="0">
                <a:sym typeface="Wingdings" panose="05000000000000000000" pitchFamily="2" charset="2"/>
              </a:rPr>
              <a:t>sich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nicht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häufig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ändern</a:t>
            </a:r>
            <a:endParaRPr lang="en-US" baseline="0" dirty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dirty="0" smtClean="0">
                <a:sym typeface="Wingdings" panose="05000000000000000000" pitchFamily="2" charset="2"/>
              </a:rPr>
              <a:t>Problem </a:t>
            </a:r>
            <a:r>
              <a:rPr lang="en-US" b="1" baseline="0" dirty="0" err="1" smtClean="0">
                <a:sym typeface="Wingdings" panose="05000000000000000000" pitchFamily="2" charset="2"/>
              </a:rPr>
              <a:t>bei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="1" baseline="0" dirty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im</a:t>
            </a:r>
            <a:r>
              <a:rPr lang="en-US" baseline="0" dirty="0" smtClean="0">
                <a:sym typeface="Wingdings" panose="05000000000000000000" pitchFamily="2" charset="2"/>
              </a:rPr>
              <a:t> Header: </a:t>
            </a:r>
            <a:r>
              <a:rPr lang="en-US" baseline="0" dirty="0" err="1" smtClean="0">
                <a:sym typeface="Wingdings" panose="05000000000000000000" pitchFamily="2" charset="2"/>
              </a:rPr>
              <a:t>Alle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abhängigen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Impl-Dateien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müssen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neu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kompiliert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Doku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ist keine nebensächlich Frage.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ist das, was man seinen "Kunden" an die Hand gibt, daher sollte dort auch die Doku stehen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cpp</a:t>
            </a:r>
            <a:r>
              <a:rPr lang="en-US" b="0" baseline="0" smtClean="0">
                <a:sym typeface="Wingdings" panose="05000000000000000000" pitchFamily="2" charset="2"/>
              </a:rPr>
              <a:t>: Wenn die Dokumentation im Header verändert wird, müssen alle abhängigen cpp-Dateien neu kompiliert werden.</a:t>
            </a:r>
            <a:endParaRPr lang="en-US" b="1" baseline="0" dirty="0" smtClean="0">
              <a:sym typeface="Wingdings" panose="05000000000000000000" pitchFamily="2" charset="2"/>
            </a:endParaRPr>
          </a:p>
          <a:p>
            <a:endParaRPr lang="de-DE" altLang="de-DE" b="0" baseline="0" dirty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Odeint</a:t>
            </a:r>
            <a:r>
              <a:rPr lang="en-US" b="0" dirty="0" smtClean="0"/>
              <a:t>: library for solving </a:t>
            </a:r>
            <a:r>
              <a:rPr lang="en-US" b="0" smtClean="0"/>
              <a:t>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Heap</a:t>
            </a:r>
            <a:r>
              <a:rPr lang="de-DE" altLang="de-DE" baseline="0" dirty="0" smtClean="0">
                <a:latin typeface="Times New Roman" pitchFamily="16" charset="0"/>
              </a:rPr>
              <a:t> ist beliebig groß</a:t>
            </a: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Default-Initialisierung ist bei </a:t>
            </a:r>
            <a:r>
              <a:rPr lang="de-DE" altLang="de-DE" dirty="0" err="1" smtClean="0">
                <a:latin typeface="Times New Roman" pitchFamily="16" charset="0"/>
              </a:rPr>
              <a:t>gcc</a:t>
            </a:r>
            <a:r>
              <a:rPr lang="de-DE" altLang="de-DE" dirty="0" smtClean="0">
                <a:latin typeface="Times New Roman" pitchFamily="16" charset="0"/>
              </a:rPr>
              <a:t> netterweise 0 und gibt die </a:t>
            </a:r>
            <a:r>
              <a:rPr lang="de-DE" altLang="de-DE" smtClean="0">
                <a:latin typeface="Times New Roman" pitchFamily="16" charset="0"/>
              </a:rPr>
              <a:t>Warnung "uninitialized"</a:t>
            </a: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Erstes Programm: 1842, Ada Lovelace für Analytical</a:t>
            </a:r>
            <a:r>
              <a:rPr lang="de-DE" baseline="0" dirty="0" smtClean="0"/>
              <a:t> Engine von Charles Babbage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Simula</a:t>
            </a:r>
            <a:r>
              <a:rPr lang="de-DE" dirty="0" smtClean="0"/>
              <a:t>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Klassenkonzept</a:t>
            </a:r>
            <a:r>
              <a:rPr lang="de-DE" baseline="0" dirty="0" smtClean="0"/>
              <a:t>, um Parameterdschungel zu entgehen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nur ein Typ: Wort -&gt;</a:t>
            </a:r>
            <a:r>
              <a:rPr lang="de-DE" baseline="0" dirty="0" smtClean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eingesetzt zur Implementierung von </a:t>
            </a:r>
            <a:r>
              <a:rPr lang="de-DE" baseline="0" dirty="0" err="1" smtClean="0"/>
              <a:t>AmigaOS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1969, Ken Thompson, Dennis </a:t>
            </a:r>
            <a:r>
              <a:rPr lang="de-DE" baseline="0" dirty="0" err="1" smtClean="0"/>
              <a:t>Ritchie</a:t>
            </a:r>
            <a:endParaRPr lang="de-DE" baseline="0" dirty="0" smtClean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manche Programme lassen sich tatsächlich mit C-Compiler übersetzen (Traditional Mode)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1969-1973: Dennis </a:t>
            </a:r>
            <a:r>
              <a:rPr lang="de-DE" dirty="0" err="1" smtClean="0"/>
              <a:t>Ritchie</a:t>
            </a:r>
            <a:r>
              <a:rPr lang="de-DE" dirty="0" smtClean="0"/>
              <a:t>, Entwicklung von Unix (neu</a:t>
            </a:r>
            <a:r>
              <a:rPr lang="de-DE" baseline="0" dirty="0" smtClean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1978: </a:t>
            </a:r>
            <a:r>
              <a:rPr lang="de-DE" baseline="0" dirty="0" err="1" smtClean="0"/>
              <a:t>Kernighan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Ritchie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unsigned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/</a:t>
            </a:r>
            <a:r>
              <a:rPr lang="de-DE" baseline="0" dirty="0" err="1" smtClean="0"/>
              <a:t>int</a:t>
            </a:r>
            <a:r>
              <a:rPr lang="de-DE" baseline="0" dirty="0" smtClean="0"/>
              <a:t>, &lt;</a:t>
            </a:r>
            <a:r>
              <a:rPr lang="de-DE" baseline="0" dirty="0" err="1" smtClean="0"/>
              <a:t>stdio.h</a:t>
            </a:r>
            <a:r>
              <a:rPr lang="de-DE" baseline="0" dirty="0" smtClean="0"/>
              <a:t>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Bjarne </a:t>
            </a:r>
            <a:r>
              <a:rPr lang="de-DE" baseline="0" dirty="0" err="1" smtClean="0"/>
              <a:t>Stroustroup</a:t>
            </a:r>
            <a:r>
              <a:rPr lang="de-DE" baseline="0" dirty="0" smtClean="0"/>
              <a:t>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Simula</a:t>
            </a:r>
            <a:r>
              <a:rPr lang="de-DE" baseline="0" dirty="0" smtClean="0"/>
              <a:t>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Erweiterugen</a:t>
            </a:r>
            <a:r>
              <a:rPr lang="de-DE" baseline="0" dirty="0" smtClean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Klassenkonzept (Simula-67) -&gt; </a:t>
            </a:r>
            <a:r>
              <a:rPr lang="de-DE" i="1" baseline="0" dirty="0" smtClean="0"/>
              <a:t>C </a:t>
            </a:r>
            <a:r>
              <a:rPr lang="de-DE" i="1" baseline="0" dirty="0" err="1" smtClean="0"/>
              <a:t>with</a:t>
            </a:r>
            <a:r>
              <a:rPr lang="de-DE" i="1" baseline="0" dirty="0" smtClean="0"/>
              <a:t> </a:t>
            </a:r>
            <a:r>
              <a:rPr lang="de-DE" i="1" baseline="0" dirty="0" err="1" smtClean="0"/>
              <a:t>Classes</a:t>
            </a:r>
            <a:r>
              <a:rPr lang="de-DE" i="0" baseline="0" dirty="0" smtClean="0"/>
              <a:t> (ab 1983: </a:t>
            </a:r>
            <a:r>
              <a:rPr lang="de-DE" i="1" baseline="0" dirty="0" smtClean="0"/>
              <a:t>C++</a:t>
            </a:r>
            <a:r>
              <a:rPr lang="de-DE" i="0" baseline="0" dirty="0" smtClean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 smtClean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 smtClean="0"/>
              <a:t>1985: Mehrfachvererbung, abstrakte Klassen, statische/konstante Funktionen, </a:t>
            </a:r>
            <a:r>
              <a:rPr lang="de-DE" i="1" baseline="0" dirty="0" err="1" smtClean="0"/>
              <a:t>protected</a:t>
            </a:r>
            <a:endParaRPr lang="de-DE" baseline="0" dirty="0" smtClean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Erster Compiler: </a:t>
            </a:r>
            <a:r>
              <a:rPr lang="de-DE" i="1" baseline="0" dirty="0" err="1" smtClean="0"/>
              <a:t>cfront</a:t>
            </a:r>
            <a:r>
              <a:rPr lang="de-DE" i="0" baseline="0" dirty="0" smtClean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 smtClean="0"/>
              <a:t>Seit C++11: </a:t>
            </a:r>
            <a:r>
              <a:rPr lang="de-DE" i="0" baseline="0" dirty="0" err="1" smtClean="0"/>
              <a:t>foreach</a:t>
            </a:r>
            <a:r>
              <a:rPr lang="de-DE" i="0" baseline="0" dirty="0" smtClean="0"/>
              <a:t>, automatische Typableitung (</a:t>
            </a:r>
            <a:r>
              <a:rPr lang="de-DE" i="1" baseline="0" dirty="0" err="1" smtClean="0"/>
              <a:t>auto</a:t>
            </a:r>
            <a:r>
              <a:rPr lang="de-DE" i="0" baseline="0" dirty="0" smtClean="0"/>
              <a:t>), </a:t>
            </a:r>
            <a:r>
              <a:rPr lang="de-DE" i="0" baseline="0" dirty="0" err="1" smtClean="0"/>
              <a:t>Compilezeitchecks</a:t>
            </a:r>
            <a:r>
              <a:rPr lang="de-DE" i="0" baseline="0" dirty="0" smtClean="0"/>
              <a:t> (</a:t>
            </a:r>
            <a:r>
              <a:rPr lang="de-DE" i="1" baseline="0" dirty="0" err="1" smtClean="0"/>
              <a:t>static</a:t>
            </a:r>
            <a:r>
              <a:rPr lang="de-DE" i="1" baseline="0" dirty="0" smtClean="0"/>
              <a:t> </a:t>
            </a:r>
            <a:r>
              <a:rPr lang="de-DE" i="1" baseline="0" dirty="0" err="1" smtClean="0"/>
              <a:t>asserts</a:t>
            </a:r>
            <a:r>
              <a:rPr lang="de-DE" i="0" baseline="0" dirty="0" smtClean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1991/1992,</a:t>
            </a:r>
            <a:r>
              <a:rPr lang="de-DE" baseline="0" dirty="0" smtClean="0"/>
              <a:t> SUN, James </a:t>
            </a:r>
            <a:r>
              <a:rPr lang="de-DE" baseline="0" dirty="0" err="1" smtClean="0"/>
              <a:t>Gosling</a:t>
            </a:r>
            <a:r>
              <a:rPr lang="de-DE" baseline="0" dirty="0" smtClean="0"/>
              <a:t>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Ursprünglicher Name: </a:t>
            </a:r>
            <a:r>
              <a:rPr lang="de-DE" baseline="0" dirty="0" err="1" smtClean="0"/>
              <a:t>Oak</a:t>
            </a:r>
            <a:r>
              <a:rPr lang="de-DE" baseline="0" dirty="0" smtClean="0"/>
              <a:t> (Eiche vor </a:t>
            </a:r>
            <a:r>
              <a:rPr lang="de-DE" baseline="0" dirty="0" err="1" smtClean="0"/>
              <a:t>Goslings</a:t>
            </a:r>
            <a:r>
              <a:rPr lang="de-DE" baseline="0" dirty="0" smtClean="0"/>
              <a:t>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Vermeidet</a:t>
            </a:r>
            <a:r>
              <a:rPr lang="de-DE" altLang="de-DE" baseline="0" dirty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Macht</a:t>
            </a:r>
            <a:r>
              <a:rPr lang="de-DE" altLang="de-DE" baseline="0" dirty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dirty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dirty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dirty="0" smtClean="0">
                <a:latin typeface="Times New Roman" pitchFamily="16" charset="0"/>
              </a:rPr>
              <a:t>Java</a:t>
            </a:r>
            <a:br>
              <a:rPr lang="de-DE" altLang="de-DE" b="1" baseline="0" dirty="0" smtClean="0">
                <a:latin typeface="Times New Roman" pitchFamily="16" charset="0"/>
              </a:rPr>
            </a:br>
            <a:r>
              <a:rPr lang="de-DE" altLang="de-DE" b="1" baseline="0" dirty="0" smtClean="0">
                <a:latin typeface="Times New Roman" pitchFamily="16" charset="0"/>
              </a:rPr>
              <a:t>    </a:t>
            </a:r>
            <a:r>
              <a:rPr lang="de-DE" altLang="de-DE" b="0" baseline="0" dirty="0" smtClean="0">
                <a:latin typeface="Times New Roman" pitchFamily="16" charset="0"/>
              </a:rPr>
              <a:t>Keine neue </a:t>
            </a:r>
            <a:r>
              <a:rPr lang="de-DE" altLang="de-DE" b="1" baseline="0" dirty="0" smtClean="0">
                <a:latin typeface="Times New Roman" pitchFamily="16" charset="0"/>
              </a:rPr>
              <a:t>Zuweisung</a:t>
            </a:r>
            <a:r>
              <a:rPr lang="de-DE" altLang="de-DE" b="0" baseline="0" dirty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dirty="0" smtClean="0">
                <a:latin typeface="Times New Roman" pitchFamily="16" charset="0"/>
              </a:rPr>
              <a:t>Zustand</a:t>
            </a:r>
            <a:r>
              <a:rPr lang="de-DE" altLang="de-DE" b="0" baseline="0" dirty="0" smtClean="0">
                <a:latin typeface="Times New Roman" pitchFamily="16" charset="0"/>
              </a:rPr>
              <a:t> sind </a:t>
            </a:r>
            <a:r>
              <a:rPr lang="de-DE" altLang="de-DE" b="1" baseline="0" dirty="0" smtClean="0">
                <a:latin typeface="Times New Roman" pitchFamily="16" charset="0"/>
              </a:rPr>
              <a:t>möglich</a:t>
            </a:r>
            <a:r>
              <a:rPr lang="de-DE" altLang="de-DE" b="0" baseline="0" dirty="0" smtClean="0">
                <a:latin typeface="Times New Roman" pitchFamily="16" charset="0"/>
              </a:rPr>
              <a:t>.    </a:t>
            </a:r>
            <a:endParaRPr lang="de-DE" altLang="de-DE" b="1" baseline="0" dirty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dirty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dirty="0" smtClean="0">
                <a:latin typeface="Times New Roman" pitchFamily="16" charset="0"/>
              </a:rPr>
              <a:t>Position</a:t>
            </a:r>
            <a:r>
              <a:rPr lang="de-DE" altLang="de-DE" baseline="0" dirty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dirty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dirty="0" smtClean="0">
                <a:latin typeface="Times New Roman" pitchFamily="16" charset="0"/>
              </a:rPr>
              <a:t>erste Variable</a:t>
            </a:r>
            <a:r>
              <a:rPr lang="de-DE" altLang="de-DE" i="0" baseline="0" dirty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dirty="0" smtClean="0">
                <a:latin typeface="Times New Roman" pitchFamily="16" charset="0"/>
              </a:rPr>
              <a:t>int.</a:t>
            </a:r>
            <a:br>
              <a:rPr lang="de-DE" altLang="de-DE" i="1" baseline="0" dirty="0" smtClean="0">
                <a:latin typeface="Times New Roman" pitchFamily="16" charset="0"/>
              </a:rPr>
            </a:br>
            <a:r>
              <a:rPr lang="de-DE" altLang="de-DE" i="0" baseline="0" dirty="0" err="1" smtClean="0">
                <a:latin typeface="Times New Roman" pitchFamily="16" charset="0"/>
              </a:rPr>
              <a:t>int</a:t>
            </a:r>
            <a:r>
              <a:rPr lang="de-DE" altLang="de-DE" i="0" baseline="0" dirty="0" smtClean="0">
                <a:latin typeface="Times New Roman" pitchFamily="16" charset="0"/>
              </a:rPr>
              <a:t> *iP1, iP2, iP3;</a:t>
            </a:r>
            <a:endParaRPr lang="de-DE" altLang="de-DE" i="0" dirty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dirty="0" err="1" smtClean="0">
                <a:latin typeface="Times New Roman" pitchFamily="16" charset="0"/>
              </a:rPr>
              <a:t>Asterisk</a:t>
            </a:r>
            <a:r>
              <a:rPr lang="de-DE" altLang="de-DE" i="0" dirty="0" smtClean="0">
                <a:latin typeface="Times New Roman" pitchFamily="16" charset="0"/>
              </a:rPr>
              <a:t>: (i) Als Teil des </a:t>
            </a:r>
            <a:r>
              <a:rPr lang="de-DE" altLang="de-DE" b="1" i="0" dirty="0" smtClean="0">
                <a:latin typeface="Times New Roman" pitchFamily="16" charset="0"/>
              </a:rPr>
              <a:t>Typs</a:t>
            </a:r>
            <a:r>
              <a:rPr lang="de-DE" altLang="de-DE" i="0" dirty="0" smtClean="0">
                <a:latin typeface="Times New Roman" pitchFamily="16" charset="0"/>
              </a:rPr>
              <a:t> bei Pointern, (ii) Als </a:t>
            </a:r>
            <a:r>
              <a:rPr lang="de-DE" altLang="de-DE" i="0" dirty="0" err="1" smtClean="0">
                <a:latin typeface="Times New Roman" pitchFamily="16" charset="0"/>
              </a:rPr>
              <a:t>Dereferenzierungs</a:t>
            </a:r>
            <a:r>
              <a:rPr lang="de-DE" altLang="de-DE" b="1" i="0" dirty="0" err="1" smtClean="0">
                <a:latin typeface="Times New Roman" pitchFamily="16" charset="0"/>
              </a:rPr>
              <a:t>operator</a:t>
            </a:r>
            <a:endParaRPr lang="de-DE" altLang="de-DE" b="1" i="0" dirty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dirty="0" err="1" smtClean="0">
                <a:latin typeface="Times New Roman" pitchFamily="16" charset="0"/>
              </a:rPr>
              <a:t>Ampersand</a:t>
            </a:r>
            <a:r>
              <a:rPr lang="de-DE" altLang="de-DE" i="0" dirty="0" smtClean="0">
                <a:latin typeface="Times New Roman" pitchFamily="16" charset="0"/>
              </a:rPr>
              <a:t>: (i) Als Teil des </a:t>
            </a:r>
            <a:r>
              <a:rPr lang="de-DE" altLang="de-DE" b="1" i="0" dirty="0" smtClean="0">
                <a:latin typeface="Times New Roman" pitchFamily="16" charset="0"/>
              </a:rPr>
              <a:t>Typs</a:t>
            </a:r>
            <a:r>
              <a:rPr lang="de-DE" altLang="de-DE" i="0" dirty="0" smtClean="0">
                <a:latin typeface="Times New Roman" pitchFamily="16" charset="0"/>
              </a:rPr>
              <a:t> bei</a:t>
            </a:r>
            <a:r>
              <a:rPr lang="de-DE" altLang="de-DE" i="0" baseline="0" dirty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dirty="0" smtClean="0">
                <a:latin typeface="Times New Roman" pitchFamily="16" charset="0"/>
              </a:rPr>
              <a:t>operator</a:t>
            </a:r>
            <a:endParaRPr lang="de-DE" altLang="de-DE" b="1" i="0" dirty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dirty="0" smtClean="0">
                <a:latin typeface="Times New Roman" pitchFamily="16" charset="0"/>
              </a:rPr>
              <a:t>Designabsicht ist klar </a:t>
            </a:r>
            <a:r>
              <a:rPr lang="de-DE" altLang="de-DE" baseline="0" smtClean="0">
                <a:latin typeface="Times New Roman" pitchFamily="16" charset="0"/>
              </a:rPr>
              <a:t>-&gt; "Const Correctness"</a:t>
            </a:r>
            <a:endParaRPr lang="de-DE" altLang="de-DE" baseline="0" dirty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aseline="0" dirty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dirty="0" smtClean="0">
                <a:latin typeface="Times New Roman" pitchFamily="16" charset="0"/>
              </a:rPr>
              <a:t>	-</a:t>
            </a:r>
            <a:r>
              <a:rPr lang="de-DE" altLang="de-DE" baseline="0" dirty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dirty="0" smtClean="0">
                <a:latin typeface="Times New Roman" pitchFamily="16" charset="0"/>
              </a:rPr>
              <a:t>MUSS bei</a:t>
            </a:r>
          </a:p>
          <a:p>
            <a:r>
              <a:rPr lang="de-DE" altLang="de-DE" dirty="0" smtClean="0">
                <a:latin typeface="Times New Roman" pitchFamily="16" charset="0"/>
              </a:rPr>
              <a:t>	- Elternklasse mit Nicht-</a:t>
            </a:r>
            <a:r>
              <a:rPr lang="de-DE" altLang="de-DE" dirty="0" err="1" smtClean="0">
                <a:latin typeface="Times New Roman" pitchFamily="16" charset="0"/>
              </a:rPr>
              <a:t>Defaultkonstruktor</a:t>
            </a: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839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23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112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erster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internationaler</a:t>
            </a:r>
            <a:r>
              <a:rPr lang="en-US" baseline="0" dirty="0" smtClean="0"/>
              <a:t>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Mögliche Lösung: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135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Anmerkungen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Bei</a:t>
            </a:r>
            <a:r>
              <a:rPr lang="en-US" dirty="0" smtClean="0"/>
              <a:t> der </a:t>
            </a:r>
            <a:r>
              <a:rPr lang="en-US" dirty="0" err="1" smtClean="0"/>
              <a:t>Erzeugung</a:t>
            </a:r>
            <a:r>
              <a:rPr lang="en-US" dirty="0" smtClean="0"/>
              <a:t> von </a:t>
            </a:r>
            <a:r>
              <a:rPr lang="en-US" dirty="0" err="1" smtClean="0"/>
              <a:t>baseFromChild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derjenige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Teil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anonymen</a:t>
            </a:r>
            <a:r>
              <a:rPr lang="en-US" baseline="0" dirty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dirty="0" err="1" smtClean="0"/>
              <a:t>kopiert</a:t>
            </a:r>
            <a:r>
              <a:rPr lang="en-US" baseline="0" dirty="0" smtClean="0"/>
              <a:t>, der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Base </a:t>
            </a:r>
            <a:r>
              <a:rPr lang="en-US" baseline="0" dirty="0" err="1" smtClean="0"/>
              <a:t>gehört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Beim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Aufruf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Funktion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doPrint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passiert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Gleiche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dirty="0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dirty="0" err="1" smtClean="0">
                <a:latin typeface="Times New Roman" pitchFamily="16" charset="0"/>
              </a:rPr>
              <a:t>of</a:t>
            </a:r>
            <a:r>
              <a:rPr lang="de-DE" altLang="de-DE" dirty="0" smtClean="0">
                <a:latin typeface="Times New Roman" pitchFamily="16" charset="0"/>
              </a:rPr>
              <a:t> </a:t>
            </a:r>
            <a:r>
              <a:rPr lang="de-DE" altLang="de-DE" dirty="0" err="1" smtClean="0">
                <a:latin typeface="Times New Roman" pitchFamily="16" charset="0"/>
              </a:rPr>
              <a:t>Concerns</a:t>
            </a:r>
            <a:r>
              <a:rPr lang="de-DE" altLang="de-DE" dirty="0" smtClean="0">
                <a:latin typeface="Times New Roman" pitchFamily="16" charset="0"/>
              </a:rPr>
              <a:t>)</a:t>
            </a:r>
          </a:p>
          <a:p>
            <a:r>
              <a:rPr lang="de-DE" altLang="de-DE" dirty="0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dirty="0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dirty="0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dirty="0" err="1" smtClean="0">
                <a:latin typeface="Times New Roman" pitchFamily="16" charset="0"/>
              </a:rPr>
              <a:t>Funktionspointer</a:t>
            </a: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	- 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dirty="0" smtClean="0">
                <a:latin typeface="Times New Roman" pitchFamily="16" charset="0"/>
              </a:rPr>
              <a:t>	- Superklasse</a:t>
            </a:r>
            <a:r>
              <a:rPr lang="de-DE" altLang="de-DE" baseline="0" dirty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dirty="0" err="1" smtClean="0">
                <a:latin typeface="Times New Roman" pitchFamily="16" charset="0"/>
              </a:rPr>
              <a:t>Kindklassen</a:t>
            </a:r>
            <a:r>
              <a:rPr lang="de-DE" altLang="de-DE" baseline="0" dirty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dirty="0" smtClean="0">
                <a:latin typeface="Times New Roman" pitchFamily="16" charset="0"/>
              </a:rPr>
              <a:t/>
            </a:r>
            <a:br>
              <a:rPr lang="de-DE" altLang="de-DE" dirty="0" smtClean="0">
                <a:latin typeface="Times New Roman" pitchFamily="16" charset="0"/>
              </a:rPr>
            </a:br>
            <a:r>
              <a:rPr lang="de-DE" altLang="de-DE" dirty="0" smtClean="0">
                <a:latin typeface="Times New Roman" pitchFamily="16" charset="0"/>
              </a:rPr>
              <a:t>	- Ja, z.B</a:t>
            </a:r>
            <a:r>
              <a:rPr lang="de-DE" altLang="de-DE" smtClean="0">
                <a:latin typeface="Times New Roman" pitchFamily="16" charset="0"/>
              </a:rPr>
              <a:t>. "Duck Typing": </a:t>
            </a:r>
            <a:r>
              <a:rPr lang="de-DE" altLang="de-DE" dirty="0" smtClean="0">
                <a:latin typeface="Times New Roman" pitchFamily="16" charset="0"/>
              </a:rPr>
              <a:t>Es wird zur </a:t>
            </a:r>
            <a:r>
              <a:rPr lang="de-DE" altLang="de-DE" dirty="0" err="1" smtClean="0">
                <a:latin typeface="Times New Roman" pitchFamily="16" charset="0"/>
              </a:rPr>
              <a:t>Compilezeit</a:t>
            </a:r>
            <a:r>
              <a:rPr lang="de-DE" altLang="de-DE" dirty="0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dirty="0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Destruktoren</a:t>
            </a:r>
            <a:r>
              <a:rPr lang="de-DE" baseline="0" dirty="0" smtClean="0"/>
              <a:t> verhalten sich hier wie Methoden, daher ist auch bei ihnen die polymorphe Behandlung per </a:t>
            </a:r>
            <a:r>
              <a:rPr lang="de-DE" baseline="0" dirty="0" err="1" smtClean="0"/>
              <a:t>default</a:t>
            </a:r>
            <a:r>
              <a:rPr lang="de-DE" baseline="0" dirty="0" smtClean="0"/>
              <a:t> ausgeschaltet.</a:t>
            </a:r>
          </a:p>
          <a:p>
            <a:pPr>
              <a:defRPr/>
            </a:pPr>
            <a:endParaRPr lang="de-DE" baseline="0" dirty="0" smtClean="0"/>
          </a:p>
          <a:p>
            <a:pPr>
              <a:defRPr/>
            </a:pPr>
            <a:r>
              <a:rPr lang="de-DE" baseline="0" dirty="0" smtClean="0"/>
              <a:t>#2: Konstruktoren werden immer direkt aufgerufen – sie werden nie polymorph verwendet.</a:t>
            </a:r>
            <a:endParaRPr lang="de-DE" dirty="0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Ohne virtuelle Methoden ist es klar, welche Methode ausgeführt wird (-&gt; Auflösung zur </a:t>
            </a:r>
            <a:r>
              <a:rPr lang="de-DE" dirty="0" err="1" smtClean="0"/>
              <a:t>Compile</a:t>
            </a:r>
            <a:r>
              <a:rPr lang="de-DE" dirty="0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Mit virtuellen Methoden: Lookup in der sogenannten </a:t>
            </a:r>
            <a:r>
              <a:rPr lang="de-DE" dirty="0" err="1" smtClean="0"/>
              <a:t>vtable</a:t>
            </a:r>
            <a:r>
              <a:rPr lang="de-DE" dirty="0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Compiler kann </a:t>
            </a:r>
            <a:r>
              <a:rPr lang="de-DE" dirty="0" err="1" smtClean="0"/>
              <a:t>tw</a:t>
            </a:r>
            <a:r>
              <a:rPr lang="de-DE" dirty="0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dirty="0" smtClean="0"/>
          </a:p>
          <a:p>
            <a:pPr marL="0" indent="0">
              <a:buFontTx/>
              <a:buNone/>
              <a:defRPr/>
            </a:pPr>
            <a:r>
              <a:rPr lang="de-DE" dirty="0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dirty="0" smtClean="0"/>
              <a:t>(2) nutzt den Zuweisungsoperator: </a:t>
            </a:r>
            <a:r>
              <a:rPr lang="de-DE" baseline="0" dirty="0" err="1" smtClean="0"/>
              <a:t>void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::</a:t>
            </a:r>
            <a:r>
              <a:rPr lang="de-DE" baseline="0" dirty="0" err="1" smtClean="0"/>
              <a:t>operator</a:t>
            </a:r>
            <a:r>
              <a:rPr lang="de-DE" baseline="0" dirty="0" smtClean="0"/>
              <a:t>=(</a:t>
            </a:r>
            <a:r>
              <a:rPr lang="de-DE" baseline="0" dirty="0" err="1" smtClean="0"/>
              <a:t>const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 &amp;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)</a:t>
            </a:r>
          </a:p>
          <a:p>
            <a:pPr marL="914400" lvl="1" indent="-171450">
              <a:buFontTx/>
              <a:buChar char="-"/>
              <a:defRPr/>
            </a:pPr>
            <a:r>
              <a:rPr lang="de-DE" baseline="0" dirty="0" smtClean="0"/>
              <a:t>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dirty="0" smtClean="0"/>
              <a:t>(3) nutzt den </a:t>
            </a:r>
            <a:r>
              <a:rPr lang="de-DE" baseline="0" dirty="0" err="1" smtClean="0"/>
              <a:t>Copy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Constructor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(</a:t>
            </a:r>
            <a:r>
              <a:rPr lang="de-DE" baseline="0" dirty="0" err="1" smtClean="0"/>
              <a:t>const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  &amp;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8129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0874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In manchen</a:t>
            </a:r>
            <a:r>
              <a:rPr lang="de-DE" baseline="0" dirty="0" smtClean="0"/>
              <a:t> Fällen (siehe Beispiel) kann es auch keine eindeutige Schnittstelle geben!</a:t>
            </a:r>
            <a:endParaRPr lang="de-DE" dirty="0" smtClean="0"/>
          </a:p>
          <a:p>
            <a:pPr>
              <a:defRPr/>
            </a:pPr>
            <a:endParaRPr lang="de-DE" dirty="0" smtClean="0"/>
          </a:p>
          <a:p>
            <a:pPr>
              <a:defRPr/>
            </a:pPr>
            <a:r>
              <a:rPr lang="de-DE" dirty="0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Sie kann nicht zur </a:t>
            </a:r>
            <a:r>
              <a:rPr lang="de-DE" dirty="0" err="1" smtClean="0"/>
              <a:t>Compile</a:t>
            </a:r>
            <a:r>
              <a:rPr lang="de-DE" dirty="0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dirty="0" smtClean="0"/>
          </a:p>
          <a:p>
            <a:pPr>
              <a:defRPr/>
            </a:pPr>
            <a:r>
              <a:rPr lang="de-DE" dirty="0" smtClean="0"/>
              <a:t>#2 – Vorteile </a:t>
            </a:r>
          </a:p>
          <a:p>
            <a:pPr>
              <a:defRPr/>
            </a:pPr>
            <a:r>
              <a:rPr lang="de-DE" dirty="0" smtClean="0"/>
              <a:t>- Reduzierter </a:t>
            </a:r>
            <a:r>
              <a:rPr lang="de-DE" smtClean="0"/>
              <a:t>Implementierungsaufwand ("Duck Typing")</a:t>
            </a:r>
            <a:endParaRPr lang="de-DE" dirty="0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err="1" smtClean="0">
                <a:latin typeface="Times New Roman" pitchFamily="16" charset="0"/>
              </a:rPr>
              <a:t>Funktionszeiger</a:t>
            </a:r>
            <a:r>
              <a:rPr lang="de-DE" altLang="de-DE" dirty="0" smtClean="0">
                <a:latin typeface="Times New Roman" pitchFamily="16" charset="0"/>
              </a:rPr>
              <a:t>, </a:t>
            </a:r>
            <a:r>
              <a:rPr lang="de-DE" altLang="de-DE" dirty="0" err="1" smtClean="0">
                <a:latin typeface="Times New Roman" pitchFamily="16" charset="0"/>
              </a:rPr>
              <a:t>Function</a:t>
            </a:r>
            <a:r>
              <a:rPr lang="de-DE" altLang="de-DE" dirty="0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185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dirty="0" smtClean="0">
              <a:latin typeface="Times New Roman" pitchFamily="16" charset="0"/>
            </a:endParaRPr>
          </a:p>
          <a:p>
            <a:r>
              <a:rPr lang="de-DE" altLang="de-DE" baseline="0" dirty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dirty="0" err="1" smtClean="0">
                <a:latin typeface="Times New Roman" pitchFamily="16" charset="0"/>
              </a:rPr>
              <a:t>tw</a:t>
            </a:r>
            <a:r>
              <a:rPr lang="de-DE" altLang="de-DE" baseline="0" dirty="0" smtClean="0">
                <a:latin typeface="Times New Roman" pitchFamily="16" charset="0"/>
              </a:rPr>
              <a:t>. Belegung der </a:t>
            </a:r>
            <a:r>
              <a:rPr lang="de-DE" altLang="de-DE" baseline="0" dirty="0" err="1" smtClean="0">
                <a:latin typeface="Times New Roman" pitchFamily="16" charset="0"/>
              </a:rPr>
              <a:t>Paramter</a:t>
            </a: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^^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22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 – Vorteile von </a:t>
            </a:r>
            <a:r>
              <a:rPr lang="de-DE" dirty="0" err="1" smtClean="0"/>
              <a:t>remove_copy_if</a:t>
            </a:r>
            <a:endParaRPr lang="de-DE" dirty="0" smtClean="0"/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man braucht </a:t>
            </a:r>
            <a:r>
              <a:rPr lang="de-DE" dirty="0" err="1" smtClean="0"/>
              <a:t>selbser</a:t>
            </a:r>
            <a:r>
              <a:rPr lang="de-DE" dirty="0" smtClean="0"/>
              <a:t> </a:t>
            </a:r>
            <a:r>
              <a:rPr lang="de-DE" baseline="0" dirty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Alternativ</a:t>
            </a:r>
            <a:r>
              <a:rPr lang="en-US" dirty="0" smtClean="0"/>
              <a:t>: 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$(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</a:t>
            </a:r>
            <a:r>
              <a:rPr lang="de-DE" dirty="0" smtClean="0"/>
              <a:t>: </a:t>
            </a:r>
          </a:p>
          <a:p>
            <a:pPr>
              <a:defRPr/>
            </a:pPr>
            <a:r>
              <a:rPr lang="de-DE" dirty="0" smtClean="0"/>
              <a:t>+ plattformunabhängige Repräsentation</a:t>
            </a:r>
          </a:p>
          <a:p>
            <a:pPr>
              <a:defRPr/>
            </a:pPr>
            <a:r>
              <a:rPr lang="de-DE" dirty="0" smtClean="0"/>
              <a:t>+ JVM fördert Entwicklung anderer Sprachen (Scala, Groovy, </a:t>
            </a:r>
            <a:r>
              <a:rPr lang="de-DE" dirty="0" err="1" smtClean="0"/>
              <a:t>Clojure</a:t>
            </a:r>
            <a:r>
              <a:rPr lang="de-DE" dirty="0" smtClean="0"/>
              <a:t>,...) -&gt; Wettbewerbsvorteil?</a:t>
            </a:r>
          </a:p>
          <a:p>
            <a:pPr>
              <a:defRPr/>
            </a:pPr>
            <a:endParaRPr lang="de-DE" dirty="0" smtClean="0"/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nur dynamisches Linken  </a:t>
            </a:r>
          </a:p>
          <a:p>
            <a:pPr>
              <a:buFontTx/>
              <a:buNone/>
              <a:defRPr/>
            </a:pPr>
            <a:endParaRPr lang="de-DE" dirty="0" smtClean="0"/>
          </a:p>
          <a:p>
            <a:pPr>
              <a:buFontTx/>
              <a:buNone/>
              <a:defRPr/>
            </a:pPr>
            <a:r>
              <a:rPr lang="de-DE" dirty="0" smtClean="0"/>
              <a:t>C++  </a:t>
            </a:r>
          </a:p>
          <a:p>
            <a:pPr>
              <a:buFontTx/>
              <a:buNone/>
              <a:defRPr/>
            </a:pPr>
            <a:r>
              <a:rPr lang="de-DE" dirty="0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dirty="0" smtClean="0"/>
              <a:t>+ Leistungsfähigkeit?  </a:t>
            </a:r>
          </a:p>
          <a:p>
            <a:pPr>
              <a:buFontTx/>
              <a:buNone/>
              <a:defRPr/>
            </a:pPr>
            <a:endParaRPr lang="de-DE" dirty="0" smtClean="0"/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dirty="0" smtClean="0"/>
          </a:p>
          <a:p>
            <a:pPr marL="0" indent="0">
              <a:buFontTx/>
              <a:buNone/>
              <a:defRPr/>
            </a:pPr>
            <a:endParaRPr lang="de-DE" dirty="0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216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943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894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439551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smtClean="0"/>
              <a:t>ElevatorStrategy</a:t>
            </a:r>
            <a:r>
              <a:rPr lang="en-US" baseline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aseline="0" smtClean="0"/>
              <a:t> besitzt 0 oder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</a:t>
            </a:r>
            <a:r>
              <a:rPr lang="de-DE" altLang="de-DE" dirty="0" smtClean="0">
                <a:latin typeface="Times New Roman" pitchFamily="16" charset="0"/>
              </a:rPr>
              <a:t>man an dem </a:t>
            </a:r>
            <a:r>
              <a:rPr lang="de-DE" altLang="de-DE" smtClean="0">
                <a:latin typeface="Times New Roman" pitchFamily="16" charset="0"/>
              </a:rPr>
              <a:t>Hilfskonstrukt "Utility Klassen" </a:t>
            </a:r>
            <a:r>
              <a:rPr lang="de-DE" altLang="de-DE" dirty="0" smtClean="0">
                <a:latin typeface="Times New Roman" pitchFamily="16" charset="0"/>
              </a:rPr>
              <a:t>in </a:t>
            </a:r>
            <a:r>
              <a:rPr lang="de-DE" altLang="de-DE" smtClean="0">
                <a:latin typeface="Times New Roman" pitchFamily="16" charset="0"/>
              </a:rPr>
              <a:t>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Boilerplate-Code,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"throw new UnsupportedOperationException()",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</a:t>
            </a:r>
            <a:r>
              <a:rPr lang="de-DE" altLang="de-DE" dirty="0" smtClean="0">
                <a:latin typeface="Times New Roman" pitchFamily="16" charset="0"/>
              </a:rPr>
              <a:t>2. Ist es sinnvoll die Paketstruktur an der Verzeichnisstruktur zu binden?</a:t>
            </a:r>
          </a:p>
          <a:p>
            <a:r>
              <a:rPr lang="de-DE" altLang="de-DE" dirty="0" smtClean="0">
                <a:latin typeface="Times New Roman" pitchFamily="16" charset="0"/>
              </a:rPr>
              <a:t>	Pro: Bessere Ordnung, leichte Orientierung</a:t>
            </a:r>
            <a:br>
              <a:rPr lang="de-DE" altLang="de-DE" dirty="0" smtClean="0">
                <a:latin typeface="Times New Roman" pitchFamily="16" charset="0"/>
              </a:rPr>
            </a:br>
            <a:r>
              <a:rPr lang="de-DE" altLang="de-DE" dirty="0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dirty="0" smtClean="0">
                <a:latin typeface="Times New Roman" pitchFamily="16" charset="0"/>
              </a:rPr>
            </a:br>
            <a:r>
              <a:rPr lang="de-DE" altLang="de-DE" dirty="0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dirty="0" err="1" smtClean="0">
                <a:latin typeface="Times New Roman" pitchFamily="16" charset="0"/>
              </a:rPr>
              <a:t>public</a:t>
            </a:r>
            <a:r>
              <a:rPr lang="de-DE" altLang="de-DE" dirty="0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By</a:t>
            </a:r>
            <a:r>
              <a:rPr lang="en-US" sz="800" baseline="0" smtClean="0"/>
              <a:t> </a:t>
            </a:r>
            <a:r>
              <a:rPr lang="en-US" sz="800" smtClean="0"/>
              <a:t>R. Kluge</a:t>
            </a:r>
            <a:r>
              <a:rPr lang="en-US" sz="800" baseline="0" smtClean="0"/>
              <a:t> </a:t>
            </a:r>
            <a:r>
              <a:rPr lang="en-US" sz="800" smtClean="0"/>
              <a:t>| Real-Time Systems Lab | TU Darmstadt | 2014 - 2017 | Creative Commons Attribution-NonCommercial 4.0 International</a:t>
            </a:r>
            <a:endParaRPr lang="en-US" sz="1200" dirty="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dirty="0" smtClean="0"/>
              <a:t>Roland Kluge</a:t>
            </a:r>
            <a:r>
              <a:rPr lang="nl-NL" sz="1200" dirty="0" smtClean="0"/>
              <a:t/>
            </a:r>
            <a:br>
              <a:rPr lang="nl-NL" sz="1200" dirty="0" smtClean="0"/>
            </a:br>
            <a:endParaRPr lang="nl-NL" sz="1000" dirty="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dirty="0" smtClean="0"/>
              <a:t>roland.kluge@es.tu-darmstadt.de</a:t>
            </a:r>
            <a:r>
              <a:rPr lang="nl-NL" sz="1000" dirty="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72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96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79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07.07.2017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odle.tu-darmstadt.de/course/view.php?id=6546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://git-scm.com/book/de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48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-Arbeitsblatt1.xlsx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mr.tu-darmstadt.de/lehre_rmr/vorlesungen_rmr/wintersemester/programmierung_aut/index.de.jsp" TargetMode="Externa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creativecommons.org/licenses/by-nc/4.0/legalcode" TargetMode="Externa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tohtml.com/c/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union" TargetMode="External"/><Relationship Id="rId2" Type="http://schemas.openxmlformats.org/officeDocument/2006/relationships/hyperlink" Target="https://blogs.mentor.com/colinwalls/blog/2014/06/02/struct-vs-class-in-c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Null_pointer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/>
              <a:t>Programmierpraktikum C und C++</a:t>
            </a:r>
            <a:endParaRPr lang="en-US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dirty="0" smtClean="0"/>
              <a:t>Termin</a:t>
            </a:r>
          </a:p>
          <a:p>
            <a:pPr marL="180975" lvl="1" indent="0">
              <a:buNone/>
            </a:pPr>
            <a:r>
              <a:rPr lang="de-DE" altLang="de-DE" dirty="0" smtClean="0"/>
              <a:t>Datum:</a:t>
            </a:r>
            <a:r>
              <a:rPr lang="de-DE" altLang="de-DE" smtClean="0"/>
              <a:t>	11. Oktober 2016</a:t>
            </a:r>
            <a:endParaRPr lang="de-DE" altLang="de-DE" dirty="0" smtClean="0"/>
          </a:p>
          <a:p>
            <a:pPr marL="180975" lvl="1" indent="0">
              <a:buNone/>
            </a:pPr>
            <a:r>
              <a:rPr lang="de-DE" altLang="de-DE" dirty="0" smtClean="0"/>
              <a:t>Uhrzeit:</a:t>
            </a:r>
            <a:r>
              <a:rPr lang="de-DE" altLang="de-DE" smtClean="0"/>
              <a:t>	16:15 - 17:45 (90min Bearbeitungszeit)</a:t>
            </a:r>
            <a:endParaRPr lang="de-DE" altLang="de-DE" dirty="0" smtClean="0"/>
          </a:p>
          <a:p>
            <a:pPr marL="180975" lvl="1" indent="0">
              <a:buNone/>
            </a:pPr>
            <a:r>
              <a:rPr lang="de-DE" altLang="de-DE" dirty="0" smtClean="0"/>
              <a:t>Raum: </a:t>
            </a:r>
            <a:r>
              <a:rPr lang="de-DE" altLang="de-DE" smtClean="0"/>
              <a:t>	S1|01 A03+A04</a:t>
            </a:r>
            <a:br>
              <a:rPr lang="de-DE" altLang="de-DE" smtClean="0"/>
            </a:br>
            <a:endParaRPr lang="de-DE" altLang="de-DE" dirty="0" smtClean="0"/>
          </a:p>
          <a:p>
            <a:pPr marL="0" indent="0">
              <a:buNone/>
            </a:pPr>
            <a:r>
              <a:rPr lang="de-DE" altLang="de-DE" b="1" dirty="0" smtClean="0"/>
              <a:t>Inhalt</a:t>
            </a:r>
          </a:p>
          <a:p>
            <a:pPr marL="180975" lvl="1" indent="0">
              <a:buNone/>
            </a:pPr>
            <a:r>
              <a:rPr lang="de-DE" altLang="de-DE" dirty="0" smtClean="0"/>
              <a:t>Tag 1 – Tag 4: C</a:t>
            </a:r>
            <a:r>
              <a:rPr lang="de-DE" altLang="de-DE" smtClean="0"/>
              <a:t>++-Programmierung</a:t>
            </a:r>
          </a:p>
          <a:p>
            <a:pPr marL="180975" lvl="1" indent="0">
              <a:buNone/>
            </a:pPr>
            <a:r>
              <a:rPr lang="de-DE" altLang="de-DE" smtClean="0"/>
              <a:t>Tag 5 – Tag 6: C-Programmierung für Microcontroller</a:t>
            </a:r>
          </a:p>
          <a:p>
            <a:pPr marL="0" indent="0">
              <a:buNone/>
            </a:pPr>
            <a:r>
              <a:rPr lang="de-DE" altLang="de-DE" b="1" smtClean="0"/>
              <a:t>Vorbereitung</a:t>
            </a:r>
            <a:endParaRPr lang="de-DE" altLang="de-DE" b="1" dirty="0" smtClean="0"/>
          </a:p>
          <a:p>
            <a:pPr marL="457200" indent="-274638">
              <a:buAutoNum type="arabicPeriod"/>
            </a:pPr>
            <a:r>
              <a:rPr lang="de-DE" altLang="de-DE" sz="1800" b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800" b="0" dirty="0" smtClean="0"/>
              <a:t>Übungen aus dem Praktikum selbstständig lösen</a:t>
            </a:r>
            <a:endParaRPr lang="de-DE" altLang="de-DE" dirty="0" smtClean="0"/>
          </a:p>
          <a:p>
            <a:pPr marL="0" indent="0">
              <a:buNone/>
            </a:pPr>
            <a:r>
              <a:rPr lang="de-DE" altLang="de-DE" b="1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dirty="0" smtClean="0"/>
              <a:t>Klausuranmeldung (</a:t>
            </a:r>
            <a:r>
              <a:rPr lang="de-DE" altLang="de-DE" dirty="0" err="1" smtClean="0"/>
              <a:t>TUCaN</a:t>
            </a:r>
            <a:r>
              <a:rPr lang="de-DE" altLang="de-DE" dirty="0" smtClean="0"/>
              <a:t>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192837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Einsicht am 24.+25.10.2016 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dirty="0" smtClean="0">
                <a:solidFill>
                  <a:srgbClr val="000000"/>
                </a:solidFill>
                <a:latin typeface="Consolas"/>
              </a:rPr>
            </a:b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dirty="0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dirty="0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 dirty="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(0);</a:t>
            </a:r>
            <a:endParaRPr lang="de-DE" sz="1600" dirty="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);</a:t>
            </a:r>
            <a:endParaRPr lang="de-DE" sz="1600" dirty="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DE" sz="1600" dirty="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		(3</a:t>
            </a:r>
            <a:r>
              <a:rPr lang="de-DE" altLang="de-DE" sz="2200" b="0" dirty="0" smtClean="0"/>
              <a:t>) </a:t>
            </a:r>
            <a:r>
              <a:rPr lang="de-DE" altLang="de-DE" sz="2200" b="0" dirty="0"/>
              <a:t>Übergabe per </a:t>
            </a:r>
            <a:r>
              <a:rPr lang="de-DE" altLang="de-DE" sz="2200" dirty="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Äquivalent zu 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ist die Übergabe per </a:t>
            </a:r>
            <a:r>
              <a:rPr lang="de-DE" altLang="de-DE" sz="1800" b="0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dirty="0" smtClean="0"/>
              <a:t> </a:t>
            </a:r>
            <a:r>
              <a:rPr lang="de-DE" altLang="de-DE" sz="1800" b="0" dirty="0"/>
              <a:t>ein </a:t>
            </a:r>
            <a:r>
              <a:rPr lang="de-DE" altLang="de-DE" sz="1800" dirty="0"/>
              <a:t>sinnvoller Default</a:t>
            </a:r>
            <a:r>
              <a:rPr lang="de-DE" altLang="de-DE" sz="1800" b="0" dirty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Wann ist die Übergabe per </a:t>
            </a:r>
            <a:r>
              <a:rPr lang="de-DE" altLang="de-DE" sz="1800" b="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dirty="0" smtClean="0"/>
              <a:t> </a:t>
            </a:r>
            <a:r>
              <a:rPr lang="de-DE" altLang="de-DE" sz="1800" dirty="0"/>
              <a:t>nicht möglich</a:t>
            </a:r>
            <a:r>
              <a:rPr lang="de-DE" altLang="de-DE" sz="1800" b="0" dirty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5" y="2585889"/>
            <a:ext cx="7704856" cy="3458050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operator=(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 dirty="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6301457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Assignment-Operator (I)</a:t>
            </a:r>
            <a:endParaRPr lang="de-DE" altLang="de-DE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dirty="0" smtClean="0"/>
              <a:t>Neben dem Kopierkonstruktor gibt es auch noch eine andere Art, den </a:t>
            </a:r>
            <a:r>
              <a:rPr lang="de-DE" b="1" dirty="0" smtClean="0"/>
              <a:t>Zustand eines Objektes zu übertragen</a:t>
            </a:r>
            <a:r>
              <a:rPr lang="de-DE" b="0" dirty="0" smtClean="0"/>
              <a:t>: den </a:t>
            </a:r>
            <a:r>
              <a:rPr lang="de-DE" b="1" dirty="0" err="1" smtClean="0"/>
              <a:t>Assignment</a:t>
            </a:r>
            <a:r>
              <a:rPr lang="de-DE" b="1" dirty="0"/>
              <a:t>-</a:t>
            </a:r>
            <a:r>
              <a:rPr lang="de-DE" b="1" dirty="0" smtClean="0"/>
              <a:t>Operator</a:t>
            </a:r>
          </a:p>
          <a:p>
            <a:endParaRPr lang="en-US" dirty="0"/>
          </a:p>
        </p:txBody>
      </p:sp>
      <p:sp>
        <p:nvSpPr>
          <p:cNvPr id="14" name="Abgerundete rechteckige Legende 13"/>
          <p:cNvSpPr/>
          <p:nvPr/>
        </p:nvSpPr>
        <p:spPr>
          <a:xfrm>
            <a:off x="1763688" y="5524514"/>
            <a:ext cx="7236296" cy="589619"/>
          </a:xfrm>
          <a:prstGeom prst="wedgeRoundRectCallout">
            <a:avLst>
              <a:gd name="adj1" fmla="val -31095"/>
              <a:gd name="adj2" fmla="val -131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Copy</a:t>
            </a:r>
            <a:r>
              <a:rPr lang="de-DE" b="1" dirty="0">
                <a:solidFill>
                  <a:schemeClr val="bg1"/>
                </a:solidFill>
              </a:rPr>
              <a:t>-</a:t>
            </a:r>
            <a:r>
              <a:rPr lang="de-DE" b="1" dirty="0" smtClean="0">
                <a:solidFill>
                  <a:schemeClr val="bg1"/>
                </a:solidFill>
              </a:rPr>
              <a:t>Konstruktor 		</a:t>
            </a:r>
            <a:r>
              <a:rPr lang="de-DE" dirty="0" smtClean="0">
                <a:solidFill>
                  <a:schemeClr val="bg1"/>
                </a:solidFill>
              </a:rPr>
              <a:t>überträgt Zustand </a:t>
            </a:r>
            <a:r>
              <a:rPr lang="de-DE" b="1" dirty="0" smtClean="0">
                <a:solidFill>
                  <a:schemeClr val="bg1"/>
                </a:solidFill>
              </a:rPr>
              <a:t>beim Initialisieren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Assignment-Operator </a:t>
            </a:r>
            <a:r>
              <a:rPr lang="de-DE" dirty="0" smtClean="0">
                <a:solidFill>
                  <a:schemeClr val="bg1"/>
                </a:solidFill>
              </a:rPr>
              <a:t>überträgt Zustand </a:t>
            </a:r>
            <a:r>
              <a:rPr lang="de-DE" b="1" dirty="0" smtClean="0">
                <a:solidFill>
                  <a:schemeClr val="bg1"/>
                </a:solidFill>
              </a:rPr>
              <a:t>nach dem Initialisieren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>
            <a:spLocks noChangeArrowheads="1"/>
          </p:cNvSpPr>
          <p:nvPr/>
        </p:nvSpPr>
        <p:spPr bwMode="auto">
          <a:xfrm>
            <a:off x="1527204" y="5469854"/>
            <a:ext cx="14287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4000" b="1" dirty="0" smtClean="0">
                <a:solidFill>
                  <a:srgbClr val="005AA9"/>
                </a:solidFill>
              </a:rPr>
              <a:t>!</a:t>
            </a:r>
            <a:endParaRPr lang="de-DE" altLang="de-DE" sz="4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4" grpId="0" animBg="1"/>
      <p:bldP spid="1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Assignment-Operator: Vergleich zu Java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Assignment-Operator kann in Java </a:t>
            </a:r>
            <a:r>
              <a:rPr lang="en-US" b="1" smtClean="0"/>
              <a:t>nicht überschrieben/angepasst werden</a:t>
            </a:r>
            <a:r>
              <a:rPr lang="en-US" smtClean="0"/>
              <a:t>.</a:t>
            </a:r>
          </a:p>
          <a:p>
            <a:endParaRPr lang="en-US" smtClean="0"/>
          </a:p>
          <a:p>
            <a:r>
              <a:rPr lang="en-US" b="1" smtClean="0"/>
              <a:t>Java-Primitive</a:t>
            </a:r>
            <a:r>
              <a:rPr lang="en-US" smtClean="0"/>
              <a:t> (int, double,…): </a:t>
            </a:r>
            <a:r>
              <a:rPr lang="en-US" b="1" smtClean="0"/>
              <a:t>Wertzuweisung</a:t>
            </a:r>
            <a:br>
              <a:rPr lang="en-US" b="1" smtClean="0"/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++y // Only y is modified</a:t>
            </a:r>
          </a:p>
          <a:p>
            <a:pPr marL="692150" lvl="1" indent="-342900"/>
            <a:endParaRPr lang="en-US" smtClean="0"/>
          </a:p>
          <a:p>
            <a:r>
              <a:rPr lang="en-US" b="1" smtClean="0"/>
              <a:t>Java-Objekte</a:t>
            </a:r>
            <a:r>
              <a:rPr lang="en-US" smtClean="0"/>
              <a:t>: </a:t>
            </a:r>
            <a:r>
              <a:rPr lang="en-US" b="1" smtClean="0"/>
              <a:t>Referenzzuweisung/Aliasing</a:t>
            </a:r>
            <a:br>
              <a:rPr lang="en-US" b="1" smtClean="0"/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 x = new Floor();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y.setLevel(3); // x and y are modified</a:t>
            </a: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Rule</a:t>
            </a:r>
            <a:r>
              <a:rPr lang="de-DE" altLang="de-DE" dirty="0" smtClean="0"/>
              <a:t> </a:t>
            </a:r>
            <a:r>
              <a:rPr lang="de-DE" altLang="de-DE" err="1" smtClean="0"/>
              <a:t>of</a:t>
            </a:r>
            <a:r>
              <a:rPr lang="de-DE" altLang="de-DE" smtClean="0"/>
              <a:t> Three (I)</a:t>
            </a:r>
            <a:endParaRPr lang="de-DE" altLang="de-DE" dirty="0" smtClean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dirty="0" smtClean="0">
                <a:solidFill>
                  <a:schemeClr val="bg1"/>
                </a:solidFill>
              </a:rPr>
              <a:t>Implementiert man </a:t>
            </a:r>
            <a:r>
              <a:rPr lang="de-DE" dirty="0" err="1" smtClean="0">
                <a:solidFill>
                  <a:schemeClr val="bg1"/>
                </a:solidFill>
              </a:rPr>
              <a:t>Copy</a:t>
            </a:r>
            <a:r>
              <a:rPr lang="de-DE" dirty="0" smtClean="0">
                <a:solidFill>
                  <a:schemeClr val="bg1"/>
                </a:solidFill>
              </a:rPr>
              <a:t>-Konstruktor</a:t>
            </a:r>
            <a:r>
              <a:rPr lang="de-DE" b="0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Assignment</a:t>
            </a:r>
            <a:r>
              <a:rPr lang="de-DE" dirty="0" smtClean="0">
                <a:solidFill>
                  <a:schemeClr val="bg1"/>
                </a:solidFill>
              </a:rPr>
              <a:t>-Operator</a:t>
            </a:r>
            <a:r>
              <a:rPr lang="de-DE" b="0" dirty="0" smtClean="0">
                <a:solidFill>
                  <a:schemeClr val="bg1"/>
                </a:solidFill>
              </a:rPr>
              <a:t> oder </a:t>
            </a:r>
            <a:r>
              <a:rPr lang="de-DE" dirty="0" smtClean="0">
                <a:solidFill>
                  <a:schemeClr val="bg1"/>
                </a:solidFill>
              </a:rPr>
              <a:t>Destruktor</a:t>
            </a:r>
            <a:r>
              <a:rPr lang="de-DE" b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9"/>
            <a:ext cx="3529087" cy="3096196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// No assignment operator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C0"/>
                </a:solidFill>
                <a:highlight>
                  <a:srgbClr val="F0D8A8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logFile.close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dirty="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 dirty="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 dirty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Default </a:t>
            </a:r>
            <a:r>
              <a:rPr lang="de-DE" dirty="0" err="1" smtClean="0">
                <a:solidFill>
                  <a:schemeClr val="bg1"/>
                </a:solidFill>
              </a:rPr>
              <a:t>Copy</a:t>
            </a:r>
            <a:r>
              <a:rPr lang="de-DE" dirty="0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Rule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of</a:t>
            </a:r>
            <a:r>
              <a:rPr lang="de-DE" altLang="de-DE" dirty="0" smtClean="0"/>
              <a:t> </a:t>
            </a:r>
            <a:r>
              <a:rPr lang="de-DE" altLang="de-DE" err="1" smtClean="0"/>
              <a:t>Three</a:t>
            </a:r>
            <a:r>
              <a:rPr lang="de-DE" altLang="de-DE" smtClean="0"/>
              <a:t> (II)</a:t>
            </a:r>
            <a:endParaRPr lang="de-DE" altLang="de-DE" dirty="0" smtClean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dirty="0" smtClean="0">
                <a:solidFill>
                  <a:schemeClr val="bg1"/>
                </a:solidFill>
              </a:rPr>
              <a:t>Implementiert man </a:t>
            </a:r>
            <a:r>
              <a:rPr lang="de-DE" b="1" dirty="0" err="1" smtClean="0">
                <a:solidFill>
                  <a:schemeClr val="bg1"/>
                </a:solidFill>
              </a:rPr>
              <a:t>Copy</a:t>
            </a:r>
            <a:r>
              <a:rPr lang="de-DE" b="1" dirty="0" smtClean="0">
                <a:solidFill>
                  <a:schemeClr val="bg1"/>
                </a:solidFill>
              </a:rPr>
              <a:t>-Konstruktor</a:t>
            </a:r>
            <a:r>
              <a:rPr lang="de-DE" b="0" dirty="0" smtClean="0">
                <a:solidFill>
                  <a:schemeClr val="bg1"/>
                </a:solidFill>
              </a:rPr>
              <a:t>, </a:t>
            </a:r>
            <a:r>
              <a:rPr lang="de-DE" b="1" dirty="0" err="1" smtClean="0">
                <a:solidFill>
                  <a:schemeClr val="bg1"/>
                </a:solidFill>
              </a:rPr>
              <a:t>Assignment</a:t>
            </a:r>
            <a:r>
              <a:rPr lang="de-DE" b="1" dirty="0" smtClean="0">
                <a:solidFill>
                  <a:schemeClr val="bg1"/>
                </a:solidFill>
              </a:rPr>
              <a:t>-Operator</a:t>
            </a:r>
            <a:r>
              <a:rPr lang="de-DE" b="0" dirty="0" smtClean="0">
                <a:solidFill>
                  <a:schemeClr val="bg1"/>
                </a:solidFill>
              </a:rPr>
              <a:t> oder </a:t>
            </a:r>
            <a:r>
              <a:rPr lang="de-DE" b="1" dirty="0" smtClean="0">
                <a:solidFill>
                  <a:schemeClr val="bg1"/>
                </a:solidFill>
              </a:rPr>
              <a:t>Destruktor</a:t>
            </a:r>
            <a:r>
              <a:rPr lang="de-DE" b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Der Compiler generiert einen der drei bei Bedarf automatisch, indem Felder 1:1 kopiert werden (evtl. </a:t>
            </a:r>
            <a:r>
              <a:rPr lang="de-DE" b="0" kern="0" smtClean="0"/>
              <a:t>mittels "rekursivem" </a:t>
            </a:r>
            <a:r>
              <a:rPr lang="de-DE" b="0" kern="0" dirty="0" err="1" smtClean="0"/>
              <a:t>Copy</a:t>
            </a:r>
            <a:r>
              <a:rPr lang="de-DE" b="0" kern="0" dirty="0" smtClean="0"/>
              <a:t>-Konstruktor).</a:t>
            </a:r>
            <a:br>
              <a:rPr lang="de-DE" b="0" kern="0" dirty="0" smtClean="0"/>
            </a:br>
            <a:endParaRPr lang="de-DE" b="0" kern="0" dirty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Wenn ich </a:t>
            </a:r>
            <a:r>
              <a:rPr lang="de-DE" kern="0" dirty="0" smtClean="0"/>
              <a:t>Ressourcen</a:t>
            </a:r>
            <a:r>
              <a:rPr lang="de-DE" b="0" kern="0" dirty="0" smtClean="0"/>
              <a:t> (Speicher, File Handle,…) in einem </a:t>
            </a:r>
            <a:r>
              <a:rPr lang="de-DE" kern="0" dirty="0" smtClean="0"/>
              <a:t>Konstruktor</a:t>
            </a:r>
            <a:r>
              <a:rPr lang="de-DE" b="0" kern="0" dirty="0" smtClean="0"/>
              <a:t> akquiriere, möchte ich sie auch im </a:t>
            </a:r>
            <a:r>
              <a:rPr lang="de-DE" kern="0" dirty="0" smtClean="0"/>
              <a:t>Destruktor</a:t>
            </a:r>
            <a:r>
              <a:rPr lang="de-DE" b="0" kern="0" dirty="0" smtClean="0"/>
              <a:t> freigeben.</a:t>
            </a:r>
            <a:br>
              <a:rPr lang="de-DE" b="0" kern="0" dirty="0" smtClean="0"/>
            </a:br>
            <a:endParaRPr lang="en-US" b="0" kern="0" dirty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Verwende ich einen </a:t>
            </a:r>
            <a:r>
              <a:rPr lang="de-DE" kern="0" dirty="0" smtClean="0"/>
              <a:t>eigenen </a:t>
            </a:r>
            <a:r>
              <a:rPr lang="de-DE" kern="0" dirty="0" err="1" smtClean="0"/>
              <a:t>Copy</a:t>
            </a:r>
            <a:r>
              <a:rPr lang="de-DE" kern="0" dirty="0" smtClean="0"/>
              <a:t>-Konstruktor</a:t>
            </a:r>
            <a:r>
              <a:rPr lang="de-DE" b="0" kern="0" dirty="0" smtClean="0"/>
              <a:t> und einen </a:t>
            </a:r>
            <a:r>
              <a:rPr lang="de-DE" kern="0" dirty="0" smtClean="0"/>
              <a:t>generierten </a:t>
            </a:r>
            <a:r>
              <a:rPr lang="de-DE" kern="0" dirty="0" err="1" smtClean="0"/>
              <a:t>Assignment</a:t>
            </a:r>
            <a:r>
              <a:rPr lang="de-DE" kern="0" dirty="0" smtClean="0"/>
              <a:t>-Operator</a:t>
            </a:r>
            <a:r>
              <a:rPr lang="de-DE" b="0" kern="0" dirty="0" smtClean="0"/>
              <a:t>, kann es zu </a:t>
            </a:r>
            <a:r>
              <a:rPr lang="de-DE" kern="0" dirty="0" smtClean="0"/>
              <a:t>inkonsistenten Verhalten</a:t>
            </a:r>
            <a:r>
              <a:rPr lang="de-DE" b="0" kern="0" dirty="0" smtClean="0"/>
              <a:t> kommen.</a:t>
            </a:r>
            <a:br>
              <a:rPr lang="de-DE" b="0" kern="0" dirty="0" smtClean="0"/>
            </a:br>
            <a:endParaRPr lang="de-DE" b="0" kern="0" dirty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Compiler-</a:t>
            </a:r>
            <a:r>
              <a:rPr lang="en-US" err="1" smtClean="0"/>
              <a:t>generierte</a:t>
            </a:r>
            <a:r>
              <a:rPr lang="en-US" smtClean="0"/>
              <a:t> Methoden: C++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 C++-</a:t>
            </a:r>
            <a:r>
              <a:rPr lang="en-US" smtClean="0"/>
              <a:t>Compiler ("</a:t>
            </a:r>
            <a:r>
              <a:rPr lang="en-US" b="1" smtClean="0"/>
              <a:t>automagically</a:t>
            </a:r>
            <a:r>
              <a:rPr lang="en-US" smtClean="0"/>
              <a:t>") generiert </a:t>
            </a:r>
            <a:r>
              <a:rPr lang="en-US" dirty="0" err="1" smtClean="0"/>
              <a:t>automatisch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Reihe</a:t>
            </a:r>
            <a:r>
              <a:rPr lang="en-US" dirty="0" smtClean="0"/>
              <a:t> von </a:t>
            </a:r>
            <a:r>
              <a:rPr lang="en-US" dirty="0" err="1" smtClean="0"/>
              <a:t>Methoden</a:t>
            </a:r>
            <a:r>
              <a:rPr lang="en-US" dirty="0" smtClean="0"/>
              <a:t>, falls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b="1" dirty="0" err="1" smtClean="0"/>
              <a:t>nicht</a:t>
            </a:r>
            <a:r>
              <a:rPr lang="en-US" b="1" dirty="0" smtClean="0"/>
              <a:t> </a:t>
            </a:r>
            <a:r>
              <a:rPr lang="en-US" b="1" dirty="0" err="1" smtClean="0"/>
              <a:t>vorhanden</a:t>
            </a:r>
            <a:r>
              <a:rPr lang="en-US" b="1" dirty="0" smtClean="0"/>
              <a:t> (=</a:t>
            </a:r>
            <a:r>
              <a:rPr lang="en-US" b="1" dirty="0" err="1" smtClean="0"/>
              <a:t>deklariert</a:t>
            </a:r>
            <a:r>
              <a:rPr lang="en-US" b="1" dirty="0" smtClean="0"/>
              <a:t>)</a:t>
            </a:r>
            <a:r>
              <a:rPr lang="en-US" dirty="0" smtClean="0"/>
              <a:t> </a:t>
            </a:r>
            <a:r>
              <a:rPr lang="en-US" dirty="0" err="1" smtClean="0"/>
              <a:t>sind</a:t>
            </a:r>
            <a:r>
              <a:rPr lang="en-US" dirty="0" smtClean="0"/>
              <a:t>, </a:t>
            </a:r>
            <a:r>
              <a:rPr lang="en-US" dirty="0" err="1" smtClean="0"/>
              <a:t>z.B</a:t>
            </a:r>
            <a:r>
              <a:rPr lang="en-US" dirty="0" smtClean="0"/>
              <a:t>.:</a:t>
            </a:r>
            <a:br>
              <a:rPr lang="en-US" dirty="0" smtClean="0"/>
            </a:br>
            <a:endParaRPr lang="en-US" dirty="0" smtClean="0"/>
          </a:p>
          <a:p>
            <a:pPr marL="342900" lvl="0" indent="-342900">
              <a:buFont typeface="Wingdings" pitchFamily="2" charset="2"/>
              <a:buChar char="§"/>
            </a:pPr>
            <a:r>
              <a:rPr lang="en-US" dirty="0" smtClean="0"/>
              <a:t>Default-</a:t>
            </a:r>
            <a:r>
              <a:rPr lang="en-US" dirty="0" err="1" smtClean="0"/>
              <a:t>Konstruktor</a:t>
            </a:r>
            <a:r>
              <a:rPr lang="en-US" dirty="0" smtClean="0"/>
              <a:t>		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	</a:t>
            </a:r>
            <a:r>
              <a:rPr lang="en-US" dirty="0"/>
              <a:t>(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 err="1"/>
              <a:t>wie</a:t>
            </a:r>
            <a:r>
              <a:rPr lang="en-US" dirty="0"/>
              <a:t> in </a:t>
            </a:r>
            <a:r>
              <a:rPr lang="en-US" dirty="0" smtClean="0"/>
              <a:t>Java!)</a:t>
            </a:r>
          </a:p>
          <a:p>
            <a:pPr marL="342900" lvl="0" indent="-342900">
              <a:buFont typeface="Wingdings" pitchFamily="2" charset="2"/>
              <a:buChar char="§"/>
            </a:pPr>
            <a:r>
              <a:rPr lang="en-US" dirty="0" smtClean="0"/>
              <a:t>Copy-</a:t>
            </a:r>
            <a:r>
              <a:rPr lang="en-US" dirty="0" err="1" smtClean="0"/>
              <a:t>Konstruktor</a:t>
            </a:r>
            <a:r>
              <a:rPr lang="en-US" dirty="0" smtClean="0"/>
              <a:t>		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Assignment-Operator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operator=(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&amp;a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342900" lvl="0" indent="-34290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Destruktor		</a:t>
            </a: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~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>
                <a:solidFill>
                  <a:srgbClr val="000000"/>
                </a:solidFill>
              </a:rPr>
              <a:t>Initialisierungsliste 		</a:t>
            </a:r>
            <a:r>
              <a:rPr lang="en-US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en-US" dirty="0">
              <a:solidFill>
                <a:srgbClr val="000000"/>
              </a:solidFill>
            </a:endParaRPr>
          </a:p>
          <a:p>
            <a:endParaRPr lang="en-US" smtClean="0"/>
          </a:p>
          <a:p>
            <a:r>
              <a:rPr lang="en-US" smtClean="0"/>
              <a:t>Man </a:t>
            </a:r>
            <a:r>
              <a:rPr lang="en-US"/>
              <a:t>kann auch die </a:t>
            </a:r>
            <a:r>
              <a:rPr lang="en-US" b="1"/>
              <a:t>Generierung unterbinden</a:t>
            </a:r>
          </a:p>
          <a:p>
            <a:pPr marL="342900" indent="-342900">
              <a:buFontTx/>
              <a:buChar char="-"/>
            </a:pPr>
            <a:r>
              <a:rPr lang="en-US"/>
              <a:t>vor C++11: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void operator=(Elevator &amp;); // WITHOUT implementation</a:t>
            </a:r>
          </a:p>
          <a:p>
            <a:pPr marL="342900" indent="-342900">
              <a:buFontTx/>
              <a:buChar char="-"/>
            </a:pPr>
            <a:r>
              <a:rPr lang="en-US"/>
              <a:t>seit C++11: 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void operator=(Elevator &amp;) = delete;</a:t>
            </a:r>
          </a:p>
          <a:p>
            <a:pPr marL="692150" lvl="1" indent="-342900"/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Compiler-generierte </a:t>
            </a:r>
            <a:r>
              <a:rPr lang="en-US" smtClean="0"/>
              <a:t>Methoden: Java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Jede </a:t>
            </a:r>
            <a:r>
              <a:rPr lang="en-US"/>
              <a:t>Klasse </a:t>
            </a:r>
            <a:r>
              <a:rPr lang="en-US" smtClean="0"/>
              <a:t>erbt </a:t>
            </a:r>
            <a:r>
              <a:rPr lang="en-US"/>
              <a:t>(indirekt) von </a:t>
            </a:r>
            <a:r>
              <a:rPr lang="en-US" smtClean="0"/>
              <a:t>java.lang.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public class Elevator {}</a:t>
            </a:r>
            <a:r>
              <a:rPr lang="en-US"/>
              <a:t>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sym typeface="Wingdings" panose="05000000000000000000" pitchFamily="2" charset="2"/>
              </a:rPr>
              <a:t>wird zu durch Compiler zu</a:t>
            </a:r>
            <a:br>
              <a:rPr lang="en-US" smtClean="0">
                <a:sym typeface="Wingdings" panose="05000000000000000000" pitchFamily="2" charset="2"/>
              </a:rPr>
            </a:br>
            <a:r>
              <a:rPr lang="en-US" smtClean="0">
                <a:sym typeface="Wingdings" panose="05000000000000000000" pitchFamily="2" charset="2"/>
              </a:rPr>
              <a:t/>
            </a:r>
            <a:br>
              <a:rPr lang="en-US" smtClean="0">
                <a:sym typeface="Wingdings" panose="05000000000000000000" pitchFamily="2" charset="2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class Elevator extends Object {}</a:t>
            </a:r>
          </a:p>
          <a:p>
            <a:endParaRPr lang="en-US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en-US" b="1">
                <a:sym typeface="Wingdings" panose="05000000000000000000" pitchFamily="2" charset="2"/>
              </a:rPr>
              <a:t>Namensraum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en-US">
                <a:sym typeface="Wingdings" panose="05000000000000000000" pitchFamily="2" charset="2"/>
              </a:rPr>
              <a:t>wird automatisch eingebunden.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Implizite </a:t>
            </a:r>
            <a:r>
              <a:rPr lang="en-US" dirty="0" err="1" smtClean="0"/>
              <a:t>Typ-Konvertierung</a:t>
            </a:r>
            <a:r>
              <a:rPr lang="en-US" dirty="0" smtClean="0"/>
              <a:t> und </a:t>
            </a:r>
            <a:r>
              <a:rPr lang="en-US" dirty="0" err="1" smtClean="0"/>
              <a:t>Anonyme</a:t>
            </a:r>
            <a:r>
              <a:rPr lang="en-US" dirty="0" smtClean="0"/>
              <a:t> </a:t>
            </a:r>
            <a:r>
              <a:rPr lang="en-US" dirty="0" err="1" smtClean="0"/>
              <a:t>Objekte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dirty="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 dirty="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Konstruktor erwartet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Aber:</a:t>
            </a:r>
            <a:r>
              <a:rPr lang="de-DE" dirty="0" smtClean="0">
                <a:solidFill>
                  <a:schemeClr val="bg1"/>
                </a:solidFill>
              </a:rPr>
              <a:t> Aufrufer verwendet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I</a:t>
            </a:r>
            <a:r>
              <a:rPr lang="de-DE" b="1" dirty="0" smtClean="0">
                <a:solidFill>
                  <a:schemeClr val="bg1"/>
                </a:solidFill>
              </a:rPr>
              <a:t>mplizite Typkonvertierung,</a:t>
            </a:r>
            <a:r>
              <a:rPr lang="de-DE" dirty="0" smtClean="0">
                <a:solidFill>
                  <a:schemeClr val="bg1"/>
                </a:solidFill>
              </a:rPr>
              <a:t> da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einen Konstruktor besitzt, der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dirty="0" smtClean="0">
                <a:solidFill>
                  <a:schemeClr val="bg1"/>
                </a:solidFill>
              </a:rPr>
              <a:t> als Parameter hat.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Das generierte Objekt </a:t>
            </a:r>
            <a:r>
              <a:rPr lang="de-DE" smtClean="0">
                <a:solidFill>
                  <a:schemeClr val="bg1"/>
                </a:solidFill>
              </a:rPr>
              <a:t>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</a:t>
            </a:r>
            <a:r>
              <a:rPr lang="de-DE" dirty="0" smtClean="0">
                <a:solidFill>
                  <a:schemeClr val="bg1"/>
                </a:solidFill>
              </a:rPr>
              <a:t>d.h. kann nach dieser Zeile nicht mehr verwendet werden – daher ist </a:t>
            </a:r>
            <a:r>
              <a:rPr lang="de-DE" b="1" dirty="0" smtClean="0">
                <a:solidFill>
                  <a:schemeClr val="bg1"/>
                </a:solidFill>
              </a:rPr>
              <a:t>nur eine Übergabe als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dirty="0" smtClean="0">
                <a:solidFill>
                  <a:schemeClr val="bg1"/>
                </a:solidFill>
              </a:rPr>
              <a:t> sinnvoll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Implizite </a:t>
            </a:r>
            <a:r>
              <a:rPr lang="en-US" err="1" smtClean="0"/>
              <a:t>Typkonvertierung</a:t>
            </a:r>
            <a:r>
              <a:rPr lang="en-US" smtClean="0"/>
              <a:t> unterbinden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dirty="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dirty="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Ohne 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dirty="0" smtClean="0">
                <a:solidFill>
                  <a:schemeClr val="bg1"/>
                </a:solidFill>
              </a:rPr>
              <a:t> kann man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dirty="0" smtClean="0">
                <a:solidFill>
                  <a:schemeClr val="bg1"/>
                </a:solidFill>
              </a:rPr>
              <a:t> auch so aufrufen wegen </a:t>
            </a:r>
            <a:r>
              <a:rPr lang="de-DE" b="1" dirty="0" smtClean="0">
                <a:solidFill>
                  <a:schemeClr val="bg1"/>
                </a:solidFill>
              </a:rPr>
              <a:t>impliziter Typkonvertierung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7543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Übungsmaterial</a:t>
            </a:r>
            <a:endParaRPr lang="de-DE" altLang="de-DE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smtClean="0"/>
              <a:t>Virtuelle </a:t>
            </a:r>
            <a:r>
              <a:rPr lang="de-DE" b="1" dirty="0" smtClean="0"/>
              <a:t>Maschine</a:t>
            </a:r>
            <a:r>
              <a:rPr lang="de-DE" smtClean="0"/>
              <a:t>:  </a:t>
            </a:r>
            <a:endParaRPr lang="de-DE"/>
          </a:p>
          <a:p>
            <a:pPr lvl="1"/>
            <a:r>
              <a:rPr lang="de-DE" smtClean="0"/>
              <a:t>Downloadbereich</a:t>
            </a:r>
            <a:r>
              <a:rPr lang="de-DE"/>
              <a:t>: </a:t>
            </a:r>
            <a:r>
              <a:rPr lang="de-DE" sz="1600">
                <a:hlinkClick r:id="rId2"/>
              </a:rPr>
              <a:t>http://www.es.tu-darmstadt.de/studentftp/cppp</a:t>
            </a:r>
            <a:r>
              <a:rPr lang="de-DE" sz="1600" smtClean="0">
                <a:hlinkClick r:id="rId2"/>
              </a:rPr>
              <a:t>/</a:t>
            </a:r>
            <a:endParaRPr lang="de-DE" sz="1600" smtClean="0"/>
          </a:p>
          <a:p>
            <a:pPr lvl="1"/>
            <a:r>
              <a:rPr lang="de-DE" b="0" smtClean="0"/>
              <a:t>User</a:t>
            </a:r>
            <a:r>
              <a:rPr lang="de-DE" b="0" dirty="0" smtClean="0"/>
              <a:t>: </a:t>
            </a:r>
            <a:r>
              <a:rPr lang="de-DE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dirty="0" smtClean="0"/>
              <a:t>, </a:t>
            </a:r>
            <a:r>
              <a:rPr lang="de-DE" b="0" smtClean="0"/>
              <a:t>PW:  </a:t>
            </a:r>
          </a:p>
          <a:p>
            <a:pPr lvl="1"/>
            <a:r>
              <a:rPr lang="de-DE" smtClean="0"/>
              <a:t>User-PW in der VM: cppprak</a:t>
            </a:r>
            <a:r>
              <a:rPr lang="en-US" b="0" dirty="0" smtClean="0"/>
              <a:t/>
            </a:r>
            <a:br>
              <a:rPr lang="en-US" b="0" dirty="0" smtClean="0"/>
            </a:br>
            <a:endParaRPr lang="de-DE" b="0" dirty="0" smtClean="0"/>
          </a:p>
          <a:p>
            <a:r>
              <a:rPr lang="de-DE" b="1" smtClean="0"/>
              <a:t>Material: </a:t>
            </a:r>
            <a:r>
              <a:rPr lang="de-DE" smtClean="0">
                <a:hlinkClick r:id="rId3"/>
              </a:rPr>
              <a:t>https</a:t>
            </a:r>
            <a:r>
              <a:rPr lang="de-DE">
                <a:hlinkClick r:id="rId3"/>
              </a:rPr>
              <a:t>://github.com/Echtzeitsysteme/tud-cppp</a:t>
            </a:r>
            <a:r>
              <a:rPr lang="de-DE" smtClean="0">
                <a:hlinkClick r:id="rId3"/>
              </a:rPr>
              <a:t>/</a:t>
            </a:r>
            <a:endParaRPr lang="de-DE"/>
          </a:p>
          <a:p>
            <a:pPr lvl="1"/>
            <a:endParaRPr lang="de-DE" dirty="0" smtClean="0"/>
          </a:p>
          <a:p>
            <a:r>
              <a:rPr lang="de-DE" b="1" dirty="0" smtClean="0"/>
              <a:t>Eigenes Projekt </a:t>
            </a:r>
            <a:r>
              <a:rPr lang="de-DE" dirty="0" smtClean="0"/>
              <a:t>erstellen mit </a:t>
            </a:r>
            <a:r>
              <a:rPr lang="de-DE" err="1" smtClean="0"/>
              <a:t>Git</a:t>
            </a:r>
            <a:r>
              <a:rPr lang="de-DE" smtClean="0"/>
              <a:t>:</a:t>
            </a:r>
          </a:p>
          <a:p>
            <a:pPr lvl="1"/>
            <a:r>
              <a:rPr lang="de-DE" b="0" smtClean="0"/>
              <a:t>Einführung </a:t>
            </a:r>
            <a:r>
              <a:rPr lang="de-DE" b="0" dirty="0" smtClean="0"/>
              <a:t>in </a:t>
            </a:r>
            <a:r>
              <a:rPr lang="de-DE" b="0" dirty="0" err="1" smtClean="0"/>
              <a:t>Git</a:t>
            </a:r>
            <a:r>
              <a:rPr lang="de-DE" b="0" dirty="0" smtClean="0"/>
              <a:t>: </a:t>
            </a:r>
            <a:r>
              <a:rPr lang="de-DE" sz="1600" b="0" dirty="0" smtClean="0">
                <a:hlinkClick r:id="rId4"/>
              </a:rPr>
              <a:t>http</a:t>
            </a:r>
            <a:r>
              <a:rPr lang="de-DE" sz="1600" b="0" smtClean="0">
                <a:hlinkClick r:id="rId4"/>
              </a:rPr>
              <a:t>://git-scm.com/book/de</a:t>
            </a:r>
            <a:endParaRPr lang="de-DE" sz="1600" b="0" smtClean="0"/>
          </a:p>
          <a:p>
            <a:pPr lvl="1"/>
            <a:r>
              <a:rPr lang="de-DE" b="0" smtClean="0"/>
              <a:t>Kostenfreie </a:t>
            </a:r>
            <a:r>
              <a:rPr lang="de-DE" b="0" dirty="0" err="1" smtClean="0"/>
              <a:t>Git-Repositories</a:t>
            </a:r>
            <a:r>
              <a:rPr lang="de-DE" b="0" dirty="0" smtClean="0"/>
              <a:t> auf </a:t>
            </a:r>
            <a:r>
              <a:rPr lang="de-DE" b="0" dirty="0" smtClean="0">
                <a:hlinkClick r:id="rId5"/>
              </a:rPr>
              <a:t>https</a:t>
            </a:r>
            <a:r>
              <a:rPr lang="de-DE" sz="1800" b="0" dirty="0" smtClean="0">
                <a:hlinkClick r:id="rId5"/>
              </a:rPr>
              <a:t>://</a:t>
            </a:r>
            <a:r>
              <a:rPr lang="de-DE" b="0" dirty="0" smtClean="0">
                <a:hlinkClick r:id="rId5"/>
              </a:rPr>
              <a:t>github.com</a:t>
            </a:r>
            <a:r>
              <a:rPr lang="de-DE" b="0" smtClean="0">
                <a:hlinkClick r:id="rId5"/>
              </a:rPr>
              <a:t>/</a:t>
            </a:r>
            <a:r>
              <a:rPr lang="de-DE" b="0" smtClean="0"/>
              <a:t> </a:t>
            </a:r>
          </a:p>
          <a:p>
            <a:pPr lvl="1"/>
            <a:r>
              <a:rPr lang="de-DE" smtClean="0"/>
              <a:t>Siehe auch </a:t>
            </a:r>
            <a:r>
              <a:rPr lang="de-DE" i="1" smtClean="0"/>
              <a:t>cheatsheet.pdf</a:t>
            </a:r>
            <a:r>
              <a:rPr lang="de-DE" smtClean="0"/>
              <a:t> </a:t>
            </a:r>
          </a:p>
          <a:p>
            <a:pPr lvl="1"/>
            <a:endParaRPr lang="de-DE" b="0" smtClean="0"/>
          </a:p>
          <a:p>
            <a:r>
              <a:rPr lang="de-DE" b="1" smtClean="0"/>
              <a:t>Fachliche </a:t>
            </a:r>
            <a:r>
              <a:rPr lang="de-DE" b="1" dirty="0" smtClean="0"/>
              <a:t>Fragen </a:t>
            </a:r>
            <a:r>
              <a:rPr lang="de-DE" dirty="0" smtClean="0"/>
              <a:t>bitte IMMER im </a:t>
            </a:r>
            <a:r>
              <a:rPr lang="de-DE" dirty="0" err="1" smtClean="0"/>
              <a:t>Moodle</a:t>
            </a:r>
            <a:r>
              <a:rPr lang="de-DE" dirty="0" smtClean="0"/>
              <a:t>:</a:t>
            </a:r>
            <a:endParaRPr lang="de-DE" b="0" dirty="0"/>
          </a:p>
          <a:p>
            <a:pPr lvl="1"/>
            <a:r>
              <a:rPr lang="de-DE" sz="1600" smtClean="0">
                <a:hlinkClick r:id="rId6"/>
              </a:rPr>
              <a:t>https</a:t>
            </a:r>
            <a:r>
              <a:rPr lang="de-DE" sz="1600">
                <a:hlinkClick r:id="rId6"/>
              </a:rPr>
              <a:t>://</a:t>
            </a:r>
            <a:r>
              <a:rPr lang="de-DE" sz="1600" smtClean="0">
                <a:hlinkClick r:id="rId6"/>
              </a:rPr>
              <a:t>moodle.tu-darmstadt.de/course/view.php?id=6546</a:t>
            </a:r>
            <a:r>
              <a:rPr lang="de-DE" smtClean="0"/>
              <a:t>  </a:t>
            </a:r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752" y="2132856"/>
            <a:ext cx="2060627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Stolperfallen bei der Speicherverwaltung</a:t>
            </a:r>
            <a:endParaRPr lang="de-DE" altLang="de-DE" dirty="0" smtClean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Hängende</a:t>
            </a:r>
            <a:r>
              <a:rPr lang="en-US" dirty="0"/>
              <a:t> </a:t>
            </a:r>
            <a:r>
              <a:rPr lang="en-US" dirty="0" err="1"/>
              <a:t>Zeiger</a:t>
            </a:r>
            <a:r>
              <a:rPr lang="en-US" dirty="0"/>
              <a:t> und </a:t>
            </a:r>
            <a:r>
              <a:rPr lang="en-US" dirty="0" err="1" smtClean="0"/>
              <a:t>Speicherlecks</a:t>
            </a:r>
            <a:endParaRPr lang="en-US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g++ </a:t>
            </a:r>
            <a:r>
              <a:rPr lang="de-DE" dirty="0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 dirty="0">
                <a:solidFill>
                  <a:schemeClr val="bg1"/>
                </a:solidFill>
              </a:rPr>
              <a:t>Ist trotzdem sehr schlechter Programmierstil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Hier wird eine </a:t>
            </a:r>
            <a:r>
              <a:rPr lang="de-DE" b="1" dirty="0">
                <a:solidFill>
                  <a:schemeClr val="bg1"/>
                </a:solidFill>
              </a:rPr>
              <a:t>Referenz</a:t>
            </a:r>
            <a:r>
              <a:rPr lang="de-DE" dirty="0">
                <a:solidFill>
                  <a:schemeClr val="bg1"/>
                </a:solidFill>
              </a:rPr>
              <a:t> auf eine </a:t>
            </a:r>
            <a:r>
              <a:rPr lang="de-DE" b="1" dirty="0">
                <a:solidFill>
                  <a:schemeClr val="bg1"/>
                </a:solidFill>
              </a:rPr>
              <a:t>lokale Variable </a:t>
            </a:r>
            <a:r>
              <a:rPr lang="de-DE" dirty="0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Hängende Zeiger</a:t>
            </a:r>
            <a:br>
              <a:rPr lang="de-DE" dirty="0" smtClean="0"/>
            </a:br>
            <a:r>
              <a:rPr lang="de-DE" sz="2000" dirty="0" smtClean="0"/>
              <a:t>Referenzen auf gelöschte Objekte zurückgeben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Compiler erkennt, wann </a:t>
            </a:r>
            <a:r>
              <a:rPr lang="de-DE" dirty="0">
                <a:solidFill>
                  <a:schemeClr val="bg1"/>
                </a:solidFill>
              </a:rPr>
              <a:t>Kopien vermieden werden </a:t>
            </a:r>
            <a:r>
              <a:rPr lang="de-DE" dirty="0" smtClean="0">
                <a:solidFill>
                  <a:schemeClr val="bg1"/>
                </a:solidFill>
              </a:rPr>
              <a:t>können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Erwartet</a:t>
            </a:r>
            <a:endParaRPr lang="en-US" sz="2400" dirty="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Tatsächlich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Copy</a:t>
            </a:r>
            <a:r>
              <a:rPr lang="de-DE" altLang="de-DE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dirty="0" smtClean="0"/>
              <a:t>Zu erwarten ist, dass bei (5.) zunächst ein Objekt mittels Default-Konstruktor angelegt und dann mittels </a:t>
            </a:r>
            <a:r>
              <a:rPr lang="de-DE" sz="1800" b="0" i="1" dirty="0" err="1" smtClean="0"/>
              <a:t>operator</a:t>
            </a:r>
            <a:r>
              <a:rPr lang="de-DE" sz="1800" b="0" i="1" dirty="0" smtClean="0"/>
              <a:t>=</a:t>
            </a:r>
            <a:r>
              <a:rPr lang="de-DE" sz="1800" b="0" dirty="0" smtClean="0"/>
              <a:t> überschrieben wird – C++ ist da schlauer </a:t>
            </a:r>
            <a:r>
              <a:rPr lang="de-DE" sz="1800" b="0" dirty="0" smtClean="0">
                <a:sym typeface="Wingdings" panose="05000000000000000000" pitchFamily="2" charset="2"/>
              </a:rPr>
              <a:t></a:t>
            </a:r>
            <a:r>
              <a:rPr lang="de-DE" b="0" dirty="0" smtClean="0"/>
              <a:t>.</a:t>
            </a:r>
            <a:endParaRPr lang="en-US" b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02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inline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operator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b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dirty="0" smtClean="0">
                <a:latin typeface="Courier New" panose="02070309020205020404" pitchFamily="49" charset="0"/>
              </a:rPr>
              <a:t/>
            </a:r>
            <a:br>
              <a:rPr lang="de-DE" sz="1100" dirty="0" smtClean="0"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dirty="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dirty="0" smtClean="0">
                <a:latin typeface="Courier New" panose="02070309020205020404" pitchFamily="49" charset="0"/>
              </a:rPr>
              <a:t> </a:t>
            </a:r>
            <a:br>
              <a:rPr lang="en-US" sz="1100" dirty="0" smtClean="0"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 dirty="0">
              <a:latin typeface="Courier New" panose="02070309020205020404" pitchFamily="49" charset="0"/>
            </a:endParaRPr>
          </a:p>
          <a:p>
            <a:pPr algn="l"/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dirty="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dirty="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 dirty="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dirty="0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dirty="0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dirty="0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Mit </a:t>
            </a:r>
            <a:r>
              <a:rPr lang="de-DE" i="1" dirty="0">
                <a:solidFill>
                  <a:schemeClr val="bg1"/>
                </a:solidFill>
              </a:rPr>
              <a:t>–</a:t>
            </a:r>
            <a:r>
              <a:rPr lang="de-DE" i="1" dirty="0" err="1">
                <a:solidFill>
                  <a:schemeClr val="bg1"/>
                </a:solidFill>
              </a:rPr>
              <a:t>fno-elide-constructors</a:t>
            </a:r>
            <a:r>
              <a:rPr lang="de-DE" dirty="0">
                <a:solidFill>
                  <a:schemeClr val="bg1"/>
                </a:solidFill>
              </a:rPr>
              <a:t> wird tatsächlich kopiert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 dirty="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 dirty="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 dirty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reference to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 dirty="0">
                  <a:solidFill>
                    <a:schemeClr val="bg1"/>
                  </a:solidFill>
                </a:rPr>
                <a:t>Extrem gefährlich</a:t>
              </a:r>
              <a:r>
                <a:rPr lang="de-DE" dirty="0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 dirty="0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Hängende </a:t>
            </a:r>
            <a:r>
              <a:rPr lang="de-DE" altLang="de-DE" dirty="0" smtClean="0"/>
              <a:t>Zeiger</a:t>
            </a:r>
            <a:br>
              <a:rPr lang="de-DE" altLang="de-DE" dirty="0" smtClean="0"/>
            </a:br>
            <a:r>
              <a:rPr lang="de-DE" altLang="de-DE" sz="2000" dirty="0" smtClean="0"/>
              <a:t>Frühzeitige </a:t>
            </a:r>
            <a:r>
              <a:rPr lang="de-DE" altLang="de-DE" sz="2000" dirty="0"/>
              <a:t>Zerstörung von Objekten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Hängende Zeiger</a:t>
            </a:r>
            <a:br>
              <a:rPr lang="de-DE" altLang="de-DE" dirty="0" smtClean="0"/>
            </a:br>
            <a:r>
              <a:rPr lang="de-DE" altLang="de-DE" sz="200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Nach dem Löschen immer </a:t>
            </a:r>
            <a:r>
              <a:rPr lang="de-DE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Was wird hier gelöscht?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ist nicht mehr möglich, </a:t>
            </a:r>
            <a:r>
              <a:rPr lang="de-DE" i="1" dirty="0" err="1" smtClean="0">
                <a:solidFill>
                  <a:schemeClr val="bg1"/>
                </a:solidFill>
              </a:rPr>
              <a:t>floor</a:t>
            </a:r>
            <a:r>
              <a:rPr lang="de-DE" i="1" dirty="0" smtClean="0">
                <a:solidFill>
                  <a:schemeClr val="bg1"/>
                </a:solidFill>
              </a:rPr>
              <a:t> [0</a:t>
            </a:r>
            <a:r>
              <a:rPr lang="de-DE" i="1" dirty="0">
                <a:solidFill>
                  <a:schemeClr val="bg1"/>
                </a:solidFill>
              </a:rPr>
              <a:t>]</a:t>
            </a:r>
            <a:r>
              <a:rPr lang="de-DE" dirty="0">
                <a:solidFill>
                  <a:schemeClr val="bg1"/>
                </a:solidFill>
              </a:rPr>
              <a:t> freizugeben!  Dies wird als ein </a:t>
            </a:r>
            <a:r>
              <a:rPr lang="de-DE" b="1" dirty="0">
                <a:solidFill>
                  <a:schemeClr val="bg1"/>
                </a:solidFill>
              </a:rPr>
              <a:t>Speicherleck</a:t>
            </a:r>
            <a:r>
              <a:rPr lang="de-DE" dirty="0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 dirty="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dirty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dirty="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Saubere Speicherverwaltung im Allgemeinen </a:t>
            </a:r>
            <a:r>
              <a:rPr lang="de-DE" b="1" dirty="0">
                <a:solidFill>
                  <a:schemeClr val="bg1"/>
                </a:solidFill>
              </a:rPr>
              <a:t>nur mit vielen Konventionen</a:t>
            </a:r>
            <a:r>
              <a:rPr lang="de-DE" dirty="0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Übungsmaterial (II)</a:t>
            </a:r>
            <a:endParaRPr lang="de-DE" altLang="de-DE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smtClean="0"/>
              <a:t>Übungsblätter</a:t>
            </a:r>
          </a:p>
          <a:p>
            <a:pPr lvl="1"/>
            <a:r>
              <a:rPr lang="de-DE" i="1" smtClean="0"/>
              <a:t>day1.pdf</a:t>
            </a:r>
            <a:r>
              <a:rPr lang="de-DE" smtClean="0"/>
              <a:t> – C++-Grundlagen</a:t>
            </a:r>
          </a:p>
          <a:p>
            <a:pPr lvl="1"/>
            <a:r>
              <a:rPr lang="de-DE" i="1" smtClean="0"/>
              <a:t>day2.pdf </a:t>
            </a:r>
            <a:r>
              <a:rPr lang="de-DE" smtClean="0"/>
              <a:t>– Speichermanagement in C++</a:t>
            </a:r>
          </a:p>
          <a:p>
            <a:pPr lvl="1"/>
            <a:r>
              <a:rPr lang="de-DE" i="1" smtClean="0"/>
              <a:t>day3.pdf</a:t>
            </a:r>
            <a:r>
              <a:rPr lang="de-DE" smtClean="0"/>
              <a:t> – Objektorientierung </a:t>
            </a:r>
          </a:p>
          <a:p>
            <a:pPr lvl="1"/>
            <a:r>
              <a:rPr lang="de-DE" i="1" smtClean="0"/>
              <a:t>day4.pdf</a:t>
            </a:r>
            <a:r>
              <a:rPr lang="de-DE" smtClean="0"/>
              <a:t> – Fortgeschrittene Themen</a:t>
            </a:r>
          </a:p>
          <a:p>
            <a:pPr lvl="1"/>
            <a:r>
              <a:rPr lang="de-DE" i="1" smtClean="0"/>
              <a:t>day5.pdf</a:t>
            </a:r>
            <a:r>
              <a:rPr lang="de-DE" smtClean="0"/>
              <a:t> – Embedded C-Programmierung</a:t>
            </a:r>
          </a:p>
          <a:p>
            <a:pPr lvl="1"/>
            <a:r>
              <a:rPr lang="de-DE" i="1" smtClean="0"/>
              <a:t>elevator.pdf</a:t>
            </a:r>
            <a:r>
              <a:rPr lang="de-DE" smtClean="0"/>
              <a:t> – Aufzugszenario aus der Vorlesung selber implementieren; gute Vorbereitung für die Klausur</a:t>
            </a:r>
          </a:p>
          <a:p>
            <a:pPr lvl="1"/>
            <a:r>
              <a:rPr lang="de-DE" i="1" smtClean="0"/>
              <a:t>cheatsheet.pdf -  </a:t>
            </a:r>
            <a:r>
              <a:rPr lang="de-DE" smtClean="0"/>
              <a:t>CodeLite, git, VirtualBox</a:t>
            </a:r>
          </a:p>
          <a:p>
            <a:r>
              <a:rPr lang="de-DE" b="1" smtClean="0"/>
              <a:t>URL</a:t>
            </a:r>
            <a:r>
              <a:rPr lang="de-DE" smtClean="0"/>
              <a:t>: </a:t>
            </a:r>
            <a:br>
              <a:rPr lang="de-DE" smtClean="0"/>
            </a:br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://github.com/Echtzeitsysteme/tud-cppp/tree/master/exercises</a:t>
            </a:r>
            <a:r>
              <a:rPr lang="de-DE" b="1"/>
              <a:t> </a:t>
            </a:r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Eve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</a:t>
            </a:r>
            <a:r>
              <a:rPr lang="de-DE" b="1" dirty="0" smtClean="0">
                <a:solidFill>
                  <a:schemeClr val="bg1"/>
                </a:solidFill>
              </a:rPr>
              <a:t>(</a:t>
            </a:r>
            <a:r>
              <a:rPr lang="de-DE" b="1" dirty="0" err="1" smtClean="0">
                <a:solidFill>
                  <a:schemeClr val="bg1"/>
                </a:solidFill>
              </a:rPr>
              <a:t>raw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pointer</a:t>
            </a:r>
            <a:r>
              <a:rPr lang="de-DE" b="1" dirty="0" smtClean="0">
                <a:solidFill>
                  <a:schemeClr val="bg1"/>
                </a:solidFill>
              </a:rPr>
              <a:t>)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Mit </a:t>
            </a:r>
            <a:r>
              <a:rPr lang="de-DE" altLang="de-DE" dirty="0" err="1" smtClean="0"/>
              <a:t>std</a:t>
            </a:r>
            <a:r>
              <a:rPr lang="de-DE" altLang="de-DE" dirty="0" smtClean="0"/>
              <a:t>::</a:t>
            </a:r>
            <a:r>
              <a:rPr lang="de-DE" altLang="de-DE" dirty="0" err="1" smtClean="0"/>
              <a:t>shared_ptr</a:t>
            </a:r>
            <a:endParaRPr lang="de-DE" altLang="de-DE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Smart Pointer </a:t>
            </a:r>
            <a:r>
              <a:rPr lang="de-DE" dirty="0">
                <a:solidFill>
                  <a:schemeClr val="bg1"/>
                </a:solidFill>
              </a:rPr>
              <a:t>(auf dem Stack) als </a:t>
            </a:r>
            <a:r>
              <a:rPr lang="de-DE" b="1" dirty="0">
                <a:solidFill>
                  <a:schemeClr val="bg1"/>
                </a:solidFill>
              </a:rPr>
              <a:t>Wrapper</a:t>
            </a:r>
            <a:r>
              <a:rPr lang="de-DE" dirty="0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Smart Pointer </a:t>
            </a:r>
            <a:r>
              <a:rPr lang="de-DE" dirty="0">
                <a:solidFill>
                  <a:schemeClr val="bg1"/>
                </a:solidFill>
              </a:rPr>
              <a:t>wissen, </a:t>
            </a:r>
            <a:r>
              <a:rPr lang="de-DE" b="1" dirty="0">
                <a:solidFill>
                  <a:schemeClr val="bg1"/>
                </a:solidFill>
              </a:rPr>
              <a:t>wie oft </a:t>
            </a:r>
            <a:r>
              <a:rPr lang="de-DE" dirty="0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 dirty="0">
                <a:solidFill>
                  <a:schemeClr val="bg1"/>
                </a:solidFill>
              </a:rPr>
              <a:t>Referenzcounter</a:t>
            </a:r>
            <a:r>
              <a:rPr lang="de-DE" dirty="0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Ist der Counter bei 0, so kann das Objekt vom </a:t>
            </a:r>
            <a:r>
              <a:rPr lang="de-DE" dirty="0" smtClean="0">
                <a:solidFill>
                  <a:schemeClr val="bg1"/>
                </a:solidFill>
              </a:rPr>
              <a:t>Smart Pointer </a:t>
            </a:r>
            <a:r>
              <a:rPr lang="de-DE" dirty="0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dirty="0" smtClean="0"/>
              <a:t> – ohne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dirty="0"/>
              <a:t> – </a:t>
            </a:r>
            <a:r>
              <a:rPr lang="de-DE" altLang="de-DE" dirty="0" smtClean="0"/>
              <a:t>mit </a:t>
            </a:r>
            <a:r>
              <a:rPr lang="de-DE" alt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dirty="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Beispiel</a:t>
            </a:r>
            <a:r>
              <a:rPr lang="de-DE" altLang="de-DE" smtClean="0"/>
              <a:t>: Klassische und smarte Zeiger</a:t>
            </a:r>
            <a:endParaRPr lang="de-DE" altLang="de-DE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dirty="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the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today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dirty="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dirty="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the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today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make_shared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1655735" y="6103220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2"/>
              </a:rPr>
              <a:t>http://</a:t>
            </a:r>
            <a:r>
              <a:rPr lang="en-US" sz="1200" dirty="0" smtClean="0">
                <a:hlinkClick r:id="rId2"/>
              </a:rPr>
              <a:t>en.cppreference.com/w/cpp/memory/shared_ptr/make_shared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356093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 </a:t>
            </a:r>
            <a:endParaRPr lang="en-US" sz="14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(name)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5032"/>
                </a:solidFill>
                <a:latin typeface="Courier New" panose="02070309020205020404" pitchFamily="49" charset="0"/>
              </a:rPr>
              <a:t>	Person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delete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3997544"/>
            <a:ext cx="4118800" cy="1872208"/>
          </a:xfrm>
          <a:prstGeom prst="wedgeRoundRectCallout">
            <a:avLst>
              <a:gd name="adj1" fmla="val -65176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ist vorteilhaft: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1) </a:t>
            </a:r>
            <a:r>
              <a:rPr lang="de-DE" dirty="0" err="1" smtClean="0">
                <a:solidFill>
                  <a:schemeClr val="bg1"/>
                </a:solidFill>
              </a:rPr>
              <a:t>Exceptions</a:t>
            </a:r>
            <a:r>
              <a:rPr lang="de-DE" dirty="0" smtClean="0">
                <a:solidFill>
                  <a:schemeClr val="bg1"/>
                </a:solidFill>
              </a:rPr>
              <a:t> führen nicht zu Speicherfehlern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2) Die Speicherallokation ist schneller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950761" y="2780928"/>
            <a:ext cx="4118800" cy="1099882"/>
          </a:xfrm>
          <a:prstGeom prst="wedgeRoundRectCallout">
            <a:avLst>
              <a:gd name="adj1" fmla="val -87103"/>
              <a:gd name="adj2" fmla="val 1373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dirty="0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Weak SmartPointer: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 dirty="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 dirty="0"/>
              <a:t>Etwas langsamer </a:t>
            </a:r>
            <a:r>
              <a:rPr lang="de-DE" altLang="de-DE" dirty="0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dirty="0"/>
              <a:t>Erkennt </a:t>
            </a:r>
            <a:r>
              <a:rPr lang="de-DE" altLang="de-DE" b="1" dirty="0"/>
              <a:t>zirkuläre</a:t>
            </a:r>
            <a:r>
              <a:rPr lang="de-DE" altLang="de-DE" dirty="0"/>
              <a:t> </a:t>
            </a:r>
            <a:r>
              <a:rPr lang="de-DE" altLang="de-DE" b="1" dirty="0"/>
              <a:t>Abhängigkeiten</a:t>
            </a:r>
            <a:r>
              <a:rPr lang="de-DE" altLang="de-DE" dirty="0"/>
              <a:t> nicht:</a:t>
            </a:r>
            <a:r>
              <a:rPr lang="de-DE" altLang="de-DE"/>
              <a:t>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 dirty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dirty="0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Weak</a:t>
            </a:r>
            <a:r>
              <a:rPr lang="de-DE" altLang="de-DE" dirty="0" smtClean="0"/>
              <a:t> Pointer (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smtClean="0"/>
              <a:t>für </a:t>
            </a:r>
            <a:r>
              <a:rPr lang="de-DE" b="1" dirty="0" smtClean="0"/>
              <a:t>eine Richtung der Beziehung </a:t>
            </a:r>
            <a:r>
              <a:rPr lang="de-DE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dirty="0" smtClean="0"/>
              <a:t> </a:t>
            </a:r>
            <a:r>
              <a:rPr lang="de-DE" smtClean="0"/>
              <a:t>um "</a:t>
            </a:r>
            <a:r>
              <a:rPr lang="de-DE" b="1" smtClean="0"/>
              <a:t>extern</a:t>
            </a:r>
            <a:r>
              <a:rPr lang="de-DE" smtClean="0"/>
              <a:t>" </a:t>
            </a:r>
            <a:r>
              <a:rPr lang="de-DE" dirty="0" smtClean="0"/>
              <a:t>auf Personen zu zeigen (Floor </a:t>
            </a:r>
            <a:r>
              <a:rPr lang="de-DE" dirty="0" smtClean="0">
                <a:sym typeface="Wingdings" pitchFamily="2" charset="2"/>
              </a:rPr>
              <a:t>auf Person</a:t>
            </a:r>
            <a:r>
              <a:rPr lang="de-DE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Ein schwacher (</a:t>
            </a:r>
            <a:r>
              <a:rPr lang="de-DE" dirty="0" err="1" smtClean="0"/>
              <a:t>weak</a:t>
            </a:r>
            <a:r>
              <a:rPr lang="de-DE" dirty="0" smtClean="0"/>
              <a:t>) Zeiger verlangt, das </a:t>
            </a:r>
            <a:r>
              <a:rPr lang="de-DE" b="1" dirty="0" smtClean="0"/>
              <a:t>mindestens </a:t>
            </a:r>
            <a:r>
              <a:rPr lang="de-DE" b="1" smtClean="0"/>
              <a:t>ein "starker"  </a:t>
            </a:r>
            <a:r>
              <a:rPr lang="de-DE" b="1" dirty="0" smtClean="0"/>
              <a:t>(strong) Zeiger</a:t>
            </a:r>
            <a:r>
              <a:rPr lang="de-DE" dirty="0" smtClean="0"/>
              <a:t> (z.B. ein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Person wird gelöscht, sobald </a:t>
            </a:r>
            <a:r>
              <a:rPr lang="de-DE" b="1" dirty="0" smtClean="0"/>
              <a:t>höchstens noch schwache Zeiger </a:t>
            </a:r>
            <a:r>
              <a:rPr lang="de-DE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Weak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 dirty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dirty="0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Virtuelle</a:t>
            </a:r>
            <a:r>
              <a:rPr lang="en-US" dirty="0" smtClean="0"/>
              <a:t> 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err="1" smtClean="0"/>
              <a:t>Herunterladen</a:t>
            </a:r>
            <a:r>
              <a:rPr lang="en-US" b="1" dirty="0" smtClean="0"/>
              <a:t> </a:t>
            </a:r>
            <a:r>
              <a:rPr lang="en-US" b="1" smtClean="0"/>
              <a:t>der VM</a:t>
            </a:r>
            <a:r>
              <a:rPr lang="en-US" smtClean="0"/>
              <a:t> (</a:t>
            </a:r>
            <a:r>
              <a:rPr lang="en-US" b="0" smtClean="0"/>
              <a:t>URL, User, PW: siehe vorige Folie)</a:t>
            </a:r>
            <a:br>
              <a:rPr lang="en-US" b="0" smtClean="0"/>
            </a:br>
            <a:endParaRPr lang="de-DE" b="0" dirty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smtClean="0"/>
              <a:t>Importieren </a:t>
            </a:r>
            <a:r>
              <a:rPr lang="de-DE" b="1" dirty="0"/>
              <a:t>der </a:t>
            </a:r>
            <a:r>
              <a:rPr lang="de-DE" b="1"/>
              <a:t>Appliance </a:t>
            </a:r>
            <a:r>
              <a:rPr lang="de-DE" b="1" i="1" smtClean="0"/>
              <a:t>praktikum2016_v5.ova</a:t>
            </a:r>
            <a:r>
              <a:rPr lang="de-DE" b="1" i="1" dirty="0" smtClean="0"/>
              <a:t/>
            </a:r>
            <a:br>
              <a:rPr lang="de-DE" b="1" i="1" dirty="0" smtClean="0"/>
            </a:br>
            <a:r>
              <a:rPr lang="de-DE" i="1" dirty="0" smtClean="0"/>
              <a:t/>
            </a:r>
            <a:br>
              <a:rPr lang="de-DE" i="1" dirty="0" smtClean="0"/>
            </a:br>
            <a:r>
              <a:rPr lang="de-DE" b="1" dirty="0" smtClean="0">
                <a:solidFill>
                  <a:schemeClr val="accent2"/>
                </a:solidFill>
              </a:rPr>
              <a:t>WICHTIG (f. Pool)</a:t>
            </a:r>
            <a:r>
              <a:rPr lang="de-DE" dirty="0" smtClean="0"/>
              <a:t>: </a:t>
            </a:r>
          </a:p>
          <a:p>
            <a:pPr marL="806450" lvl="1" indent="-457200"/>
            <a:r>
              <a:rPr lang="de-DE" dirty="0" smtClean="0"/>
              <a:t>Beim Importieren muss der Pfad für das </a:t>
            </a:r>
            <a:r>
              <a:rPr lang="de-DE" b="1" dirty="0" smtClean="0"/>
              <a:t>Virtuelle </a:t>
            </a:r>
            <a:r>
              <a:rPr lang="de-DE" b="1" smtClean="0"/>
              <a:t>Plattenabbild </a:t>
            </a:r>
            <a:r>
              <a:rPr lang="de-DE" smtClean="0"/>
              <a:t>angepasst werden, sodass die VM in </a:t>
            </a:r>
            <a:r>
              <a:rPr lang="de-DE" b="1" smtClean="0"/>
              <a:t>C:\vms</a:t>
            </a:r>
            <a:r>
              <a:rPr lang="de-DE" smtClean="0"/>
              <a:t> liegt – ansonsten sprengt </a:t>
            </a:r>
            <a:r>
              <a:rPr lang="de-DE" dirty="0" smtClean="0"/>
              <a:t>Ihr die </a:t>
            </a:r>
            <a:r>
              <a:rPr lang="de-DE" b="1" dirty="0" err="1" smtClean="0"/>
              <a:t>Quota</a:t>
            </a:r>
            <a:r>
              <a:rPr lang="de-DE" dirty="0" smtClean="0"/>
              <a:t>!</a:t>
            </a:r>
          </a:p>
          <a:p>
            <a:pPr marL="806450" lvl="1" indent="-457200"/>
            <a:r>
              <a:rPr lang="de-DE" dirty="0" smtClean="0"/>
              <a:t>Die VM wird </a:t>
            </a:r>
            <a:r>
              <a:rPr lang="de-DE" b="1" dirty="0" smtClean="0"/>
              <a:t>auf dem PC</a:t>
            </a:r>
            <a:r>
              <a:rPr lang="de-DE" dirty="0"/>
              <a:t> </a:t>
            </a:r>
            <a:r>
              <a:rPr lang="de-DE" dirty="0" smtClean="0"/>
              <a:t>und </a:t>
            </a:r>
            <a:r>
              <a:rPr lang="de-DE" b="1" dirty="0" smtClean="0"/>
              <a:t>nicht </a:t>
            </a:r>
            <a:r>
              <a:rPr lang="de-DE" dirty="0" smtClean="0"/>
              <a:t>in eurem Profil gespeichert!</a:t>
            </a:r>
          </a:p>
          <a:p>
            <a:pPr marL="457200" indent="-457200">
              <a:buFont typeface="+mj-lt"/>
              <a:buAutoNum type="arabicPeriod"/>
            </a:pPr>
            <a:r>
              <a:rPr lang="de-DE" b="1" dirty="0" smtClean="0"/>
              <a:t>Genereller Hinweis</a:t>
            </a:r>
            <a:r>
              <a:rPr lang="de-DE" dirty="0" smtClean="0"/>
              <a:t>: </a:t>
            </a:r>
            <a:r>
              <a:rPr lang="de-DE" i="1" dirty="0" err="1" smtClean="0"/>
              <a:t>Ctrl</a:t>
            </a:r>
            <a:r>
              <a:rPr lang="de-DE" i="1" dirty="0" smtClean="0"/>
              <a:t> (</a:t>
            </a:r>
            <a:r>
              <a:rPr lang="de-DE" i="1" u="sng" dirty="0" smtClean="0"/>
              <a:t>rechts</a:t>
            </a:r>
            <a:r>
              <a:rPr lang="de-DE" i="1" dirty="0" smtClean="0"/>
              <a:t>)</a:t>
            </a:r>
            <a:r>
              <a:rPr lang="de-DE" dirty="0" smtClean="0"/>
              <a:t> ist die Host-Taste der VM </a:t>
            </a:r>
            <a:r>
              <a:rPr lang="de-DE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Lösung: Verzicht auf Zeiger (I)</a:t>
            </a:r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dirty="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Lösung: Verzicht auf Zeiger (</a:t>
            </a:r>
            <a:r>
              <a:rPr lang="de-DE" smtClean="0"/>
              <a:t>II)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 Eve's friend] has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 </a:t>
            </a:r>
            <a:b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 dirty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Zusammenfassung: Übergabe und Rückgabe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marL="520700" indent="-342900"/>
            <a:r>
              <a:rPr lang="en-US" b="1" smtClean="0"/>
              <a:t>Keinerlei "Konfigurationsmöglichkeit" </a:t>
            </a:r>
          </a:p>
          <a:p>
            <a:pPr marL="692150" lvl="1" indent="-342900"/>
            <a:r>
              <a:rPr lang="en-US" smtClean="0"/>
              <a:t>Primitive "by value" (d.h.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mtClean="0"/>
              <a:t>, …)</a:t>
            </a:r>
          </a:p>
          <a:p>
            <a:pPr marL="692150" lvl="1" indent="-342900"/>
            <a:r>
              <a:rPr lang="en-US" smtClean="0"/>
              <a:t>Objekte "by reference" (d.h.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mtClean="0"/>
              <a:t>, …)</a:t>
            </a:r>
          </a:p>
          <a:p>
            <a:pPr marL="520700" indent="-342900"/>
            <a:r>
              <a:rPr lang="en-US" b="1"/>
              <a:t>Übergabe</a:t>
            </a:r>
            <a:r>
              <a:rPr lang="en-US" smtClean="0"/>
              <a:t>: Einzige Variation ist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mtClean="0"/>
              <a:t> oder nicht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mtClean="0"/>
              <a:t> </a:t>
            </a:r>
          </a:p>
          <a:p>
            <a:pPr marL="692150" lvl="1" indent="-342900"/>
            <a:r>
              <a:rPr lang="en-US" smtClean="0"/>
              <a:t>Auswirkung innerhalb der Methode (bzgl. Neuzuweisung)</a:t>
            </a:r>
          </a:p>
          <a:p>
            <a:pPr marL="881063" lvl="2" indent="-342900"/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pPr marL="520700" indent="-342900"/>
            <a:r>
              <a:rPr lang="en-US" b="1" smtClean="0"/>
              <a:t>Alles konfigurierbar</a:t>
            </a:r>
            <a:r>
              <a:rPr lang="en-US" smtClean="0"/>
              <a:t>, aber anspruchsvoller</a:t>
            </a:r>
          </a:p>
          <a:p>
            <a:pPr marL="520700" indent="-342900"/>
            <a:r>
              <a:rPr lang="en-US" b="1" smtClean="0"/>
              <a:t>Übergabe</a:t>
            </a:r>
            <a:r>
              <a:rPr lang="en-US" smtClean="0"/>
              <a:t> unabhängig ob primitiver oder komplexer Datentyp</a:t>
            </a:r>
          </a:p>
          <a:p>
            <a:pPr marL="692150" lvl="1" indent="-342900"/>
            <a:r>
              <a:rPr lang="en-US" smtClean="0"/>
              <a:t>"pass by value"</a:t>
            </a:r>
          </a:p>
          <a:p>
            <a:pPr marL="692150" lvl="1" indent="-342900"/>
            <a:r>
              <a:rPr lang="en-US" smtClean="0"/>
              <a:t>"pass by reference (to const)"</a:t>
            </a:r>
          </a:p>
          <a:p>
            <a:pPr marL="692150" lvl="1" indent="-342900"/>
            <a:r>
              <a:rPr lang="en-US" smtClean="0"/>
              <a:t>"pass by pointer (to const)"</a:t>
            </a:r>
          </a:p>
          <a:p>
            <a:pPr marL="520700" indent="-342900"/>
            <a:r>
              <a:rPr lang="en-US" b="1"/>
              <a:t>Rückgabe</a:t>
            </a:r>
            <a:r>
              <a:rPr lang="en-US" b="1" smtClean="0"/>
              <a:t>:</a:t>
            </a:r>
            <a:r>
              <a:rPr lang="en-US" smtClean="0"/>
              <a:t> </a:t>
            </a:r>
          </a:p>
          <a:p>
            <a:pPr marL="692150" lvl="1" indent="-342900"/>
            <a:r>
              <a:rPr lang="en-US" smtClean="0"/>
              <a:t>"return by value" (sicher, aber Zusatzaufwand durch Kopie, evtl. Copy Elision)</a:t>
            </a:r>
          </a:p>
          <a:p>
            <a:pPr marL="692150" lvl="1" indent="-342900"/>
            <a:r>
              <a:rPr lang="en-US" smtClean="0"/>
              <a:t>"return by reference (to const)" </a:t>
            </a:r>
            <a:r>
              <a:rPr lang="en-US"/>
              <a:t>(effizient, aber Gefahr von Speicherfehlern</a:t>
            </a:r>
            <a:r>
              <a:rPr lang="en-US" smtClean="0"/>
              <a:t>)</a:t>
            </a:r>
          </a:p>
          <a:p>
            <a:pPr marL="692150" lvl="1" indent="-342900"/>
            <a:r>
              <a:rPr lang="en-US" smtClean="0"/>
              <a:t>"return by pointer (to const)" (effizient, aber Gefahr von Speicherfehlern)</a:t>
            </a:r>
          </a:p>
          <a:p>
            <a:pPr marL="692150" lvl="1" indent="-34290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93916"/>
            <a:ext cx="2271929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anjorin\Dropbox\Home\documents\uni\c++_praktikum\SoSe2013\Clipart\iStock_000010564543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73238"/>
            <a:ext cx="19002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123728" y="2204864"/>
            <a:ext cx="4052159" cy="3181618"/>
          </a:xfrm>
          <a:prstGeom prst="ellipse">
            <a:avLst/>
          </a:prstGeom>
          <a:ln>
            <a:noFill/>
          </a:ln>
          <a:effectLst>
            <a:softEdge rad="317500"/>
          </a:effectLst>
          <a:extLst/>
        </p:spPr>
      </p:pic>
      <p:sp>
        <p:nvSpPr>
          <p:cNvPr id="460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Zusammenfassung</a:t>
            </a: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4437063"/>
            <a:ext cx="9017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gende mit Pfeil nach rechts 6"/>
          <p:cNvSpPr/>
          <p:nvPr/>
        </p:nvSpPr>
        <p:spPr bwMode="auto">
          <a:xfrm>
            <a:off x="5148263" y="4797425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/>
              <a:t>Eve</a:t>
            </a:r>
          </a:p>
        </p:txBody>
      </p:sp>
      <p:sp>
        <p:nvSpPr>
          <p:cNvPr id="46087" name="Textfeld 7"/>
          <p:cNvSpPr txBox="1">
            <a:spLocks noChangeArrowheads="1"/>
          </p:cNvSpPr>
          <p:nvPr/>
        </p:nvSpPr>
        <p:spPr bwMode="auto">
          <a:xfrm>
            <a:off x="7912100" y="5516563"/>
            <a:ext cx="9810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46088" name="Abgerundetes Rechteck 8"/>
          <p:cNvSpPr>
            <a:spLocks noChangeArrowheads="1"/>
          </p:cNvSpPr>
          <p:nvPr/>
        </p:nvSpPr>
        <p:spPr bwMode="auto">
          <a:xfrm>
            <a:off x="4932363" y="4643438"/>
            <a:ext cx="30591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6089" name="Textfeld 9"/>
          <p:cNvSpPr txBox="1">
            <a:spLocks noChangeArrowheads="1"/>
          </p:cNvSpPr>
          <p:nvPr/>
        </p:nvSpPr>
        <p:spPr bwMode="auto">
          <a:xfrm>
            <a:off x="4643438" y="4868863"/>
            <a:ext cx="438150" cy="350837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1" name="Wolke 10"/>
          <p:cNvSpPr/>
          <p:nvPr/>
        </p:nvSpPr>
        <p:spPr bwMode="auto">
          <a:xfrm>
            <a:off x="5148263" y="1773238"/>
            <a:ext cx="3384550" cy="237648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1" name="Textfeld 11"/>
          <p:cNvSpPr txBox="1">
            <a:spLocks noChangeArrowheads="1"/>
          </p:cNvSpPr>
          <p:nvPr/>
        </p:nvSpPr>
        <p:spPr bwMode="auto">
          <a:xfrm>
            <a:off x="7092950" y="2792413"/>
            <a:ext cx="388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&amp;</a:t>
            </a:r>
          </a:p>
        </p:txBody>
      </p:sp>
      <p:sp>
        <p:nvSpPr>
          <p:cNvPr id="46092" name="Textfeld 13"/>
          <p:cNvSpPr txBox="1">
            <a:spLocks noChangeArrowheads="1"/>
          </p:cNvSpPr>
          <p:nvPr/>
        </p:nvSpPr>
        <p:spPr bwMode="auto">
          <a:xfrm>
            <a:off x="6993474" y="2349500"/>
            <a:ext cx="1005403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dirty="0" err="1">
                <a:solidFill>
                  <a:srgbClr val="005AA9"/>
                </a:solidFill>
              </a:rPr>
              <a:t>const</a:t>
            </a:r>
            <a:endParaRPr lang="de-DE" altLang="de-DE" sz="2400" dirty="0">
              <a:solidFill>
                <a:srgbClr val="005AA9"/>
              </a:solidFill>
            </a:endParaRPr>
          </a:p>
        </p:txBody>
      </p:sp>
      <p:sp>
        <p:nvSpPr>
          <p:cNvPr id="46093" name="Textfeld 14"/>
          <p:cNvSpPr txBox="1">
            <a:spLocks noChangeArrowheads="1"/>
          </p:cNvSpPr>
          <p:nvPr/>
        </p:nvSpPr>
        <p:spPr bwMode="auto">
          <a:xfrm>
            <a:off x="5697538" y="2781300"/>
            <a:ext cx="1058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Zeiger</a:t>
            </a:r>
          </a:p>
        </p:txBody>
      </p:sp>
      <p:sp>
        <p:nvSpPr>
          <p:cNvPr id="46094" name="Textfeld 15"/>
          <p:cNvSpPr txBox="1">
            <a:spLocks noChangeArrowheads="1"/>
          </p:cNvSpPr>
          <p:nvPr/>
        </p:nvSpPr>
        <p:spPr bwMode="auto">
          <a:xfrm>
            <a:off x="5508625" y="3211513"/>
            <a:ext cx="14351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Referenz</a:t>
            </a:r>
          </a:p>
        </p:txBody>
      </p:sp>
      <p:sp>
        <p:nvSpPr>
          <p:cNvPr id="46095" name="Textfeld 16"/>
          <p:cNvSpPr txBox="1">
            <a:spLocks noChangeArrowheads="1"/>
          </p:cNvSpPr>
          <p:nvPr/>
        </p:nvSpPr>
        <p:spPr bwMode="auto">
          <a:xfrm>
            <a:off x="5580063" y="2266950"/>
            <a:ext cx="129381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Variable</a:t>
            </a:r>
          </a:p>
        </p:txBody>
      </p:sp>
      <p:sp>
        <p:nvSpPr>
          <p:cNvPr id="46096" name="Textfeld 17"/>
          <p:cNvSpPr txBox="1">
            <a:spLocks noChangeArrowheads="1"/>
          </p:cNvSpPr>
          <p:nvPr/>
        </p:nvSpPr>
        <p:spPr bwMode="auto">
          <a:xfrm>
            <a:off x="7534275" y="3022600"/>
            <a:ext cx="304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*</a:t>
            </a:r>
          </a:p>
        </p:txBody>
      </p:sp>
      <p:sp>
        <p:nvSpPr>
          <p:cNvPr id="19" name="Wolke 18"/>
          <p:cNvSpPr/>
          <p:nvPr/>
        </p:nvSpPr>
        <p:spPr bwMode="auto">
          <a:xfrm>
            <a:off x="107950" y="3857625"/>
            <a:ext cx="3384550" cy="2376488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8" name="Textfeld 19"/>
          <p:cNvSpPr txBox="1">
            <a:spLocks noChangeArrowheads="1"/>
          </p:cNvSpPr>
          <p:nvPr/>
        </p:nvSpPr>
        <p:spPr bwMode="auto">
          <a:xfrm>
            <a:off x="730250" y="4289425"/>
            <a:ext cx="10255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delete</a:t>
            </a:r>
          </a:p>
        </p:txBody>
      </p:sp>
      <p:sp>
        <p:nvSpPr>
          <p:cNvPr id="46099" name="Textfeld 20"/>
          <p:cNvSpPr txBox="1">
            <a:spLocks noChangeArrowheads="1"/>
          </p:cNvSpPr>
          <p:nvPr/>
        </p:nvSpPr>
        <p:spPr bwMode="auto">
          <a:xfrm>
            <a:off x="566738" y="5226050"/>
            <a:ext cx="7508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new</a:t>
            </a:r>
          </a:p>
        </p:txBody>
      </p:sp>
      <p:sp>
        <p:nvSpPr>
          <p:cNvPr id="46100" name="Textfeld 21"/>
          <p:cNvSpPr txBox="1">
            <a:spLocks noChangeArrowheads="1"/>
          </p:cNvSpPr>
          <p:nvPr/>
        </p:nvSpPr>
        <p:spPr bwMode="auto">
          <a:xfrm>
            <a:off x="1477963" y="4792663"/>
            <a:ext cx="17843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T(const T&amp;)</a:t>
            </a:r>
          </a:p>
        </p:txBody>
      </p:sp>
    </p:spTree>
    <p:extLst>
      <p:ext uri="{BB962C8B-B14F-4D97-AF65-F5344CB8AC3E}">
        <p14:creationId xmlns:p14="http://schemas.microsoft.com/office/powerpoint/2010/main" val="34171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err="1" smtClean="0"/>
              <a:t>ist</a:t>
            </a:r>
            <a:r>
              <a:rPr lang="en-US" smtClean="0"/>
              <a:t> (Untertyp-)Polymorphie?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Bedeutung: </a:t>
            </a:r>
            <a:r>
              <a:rPr lang="en-US" smtClean="0"/>
              <a:t>Eine </a:t>
            </a:r>
            <a:r>
              <a:rPr lang="en-US" dirty="0" smtClean="0"/>
              <a:t>Variable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Instanzen</a:t>
            </a:r>
            <a:r>
              <a:rPr lang="en-US" dirty="0" smtClean="0"/>
              <a:t> </a:t>
            </a:r>
            <a:r>
              <a:rPr lang="en-US" dirty="0" err="1" smtClean="0"/>
              <a:t>verschiedener</a:t>
            </a:r>
            <a:r>
              <a:rPr lang="en-US" dirty="0" smtClean="0"/>
              <a:t> </a:t>
            </a:r>
            <a:r>
              <a:rPr lang="en-US" smtClean="0"/>
              <a:t>Klassen enthalten, die eine Unterklasse des statischen Typs der Variable 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Beispiel</a:t>
            </a:r>
            <a:r>
              <a:rPr lang="en-US" smtClean="0"/>
              <a:t>: </a:t>
            </a:r>
            <a:br>
              <a:rPr lang="en-US" smtClean="0"/>
            </a:b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*strategy = new EnergyMinimizingStrategy(); //(1)</a:t>
            </a:r>
            <a:b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strategy = new WaitingTimeMinimizingStrategy(); // (2)</a:t>
            </a:r>
            <a:endParaRPr lang="en-US" sz="18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en-US" b="1" smtClean="0"/>
              <a:t>Statischer Typ</a:t>
            </a:r>
            <a:r>
              <a:rPr lang="en-US" smtClean="0"/>
              <a:t> (zur Compilezeit) von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en-US" smtClean="0"/>
              <a:t>:  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</a:p>
          <a:p>
            <a:pPr marL="692150" lvl="1" indent="-342900"/>
            <a:r>
              <a:rPr lang="en-US" b="1" smtClean="0"/>
              <a:t>Dynamischer Typ</a:t>
            </a:r>
            <a:r>
              <a:rPr lang="en-US" smtClean="0"/>
              <a:t> (zur Laufzeit)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en-US" smtClean="0"/>
              <a:t>:</a:t>
            </a:r>
          </a:p>
          <a:p>
            <a:pPr marL="881063" lvl="2" indent="-342900">
              <a:buFont typeface="+mj-lt"/>
              <a:buAutoNum type="arabicPeriod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 *</a:t>
            </a:r>
          </a:p>
          <a:p>
            <a:pPr marL="881063" lvl="2" indent="-342900">
              <a:buFont typeface="+mj-lt"/>
              <a:buAutoNum type="arabicPeriod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 *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Funktioniert in C++ </a:t>
            </a:r>
            <a:r>
              <a:rPr lang="en-US" b="1" smtClean="0"/>
              <a:t>nur mit Pointern/Referenzen</a:t>
            </a:r>
            <a:r>
              <a:rPr lang="en-US" smtClean="0"/>
              <a:t> – nicht mit Werten!</a:t>
            </a:r>
          </a:p>
          <a:p>
            <a:pPr marL="692150" lvl="1" indent="-342900"/>
            <a:endParaRPr lang="en-US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einfaches</a:t>
            </a:r>
            <a:r>
              <a:rPr lang="en-US" dirty="0" smtClean="0"/>
              <a:t> </a:t>
            </a:r>
            <a:r>
              <a:rPr lang="en-US" dirty="0" err="1" smtClean="0"/>
              <a:t>Beispiel</a:t>
            </a:r>
            <a:r>
              <a:rPr lang="en-US" dirty="0" smtClean="0"/>
              <a:t> </a:t>
            </a:r>
            <a:r>
              <a:rPr lang="en-US" err="1" smtClean="0"/>
              <a:t>für</a:t>
            </a:r>
            <a:r>
              <a:rPr lang="en-US" smtClean="0"/>
              <a:t> Polymorphie in C++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16016" y="4581128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16836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860032" y="55892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Polymorphie </a:t>
            </a:r>
            <a:r>
              <a:rPr lang="de-DE" dirty="0" smtClean="0">
                <a:solidFill>
                  <a:schemeClr val="bg1"/>
                </a:solidFill>
              </a:rPr>
              <a:t>funktioniert in C++</a:t>
            </a:r>
            <a:r>
              <a:rPr lang="de-DE" b="1" dirty="0" smtClean="0">
                <a:solidFill>
                  <a:schemeClr val="bg1"/>
                </a:solidFill>
              </a:rPr>
              <a:t> nur mit Pointern und Referenzen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dirty="0">
                  <a:solidFill>
                    <a:srgbClr val="000000"/>
                  </a:solidFill>
                </a:rPr>
                <a:t>Elevator</a:t>
              </a:r>
              <a:endParaRPr lang="de-DE" altLang="de-DE" sz="1800" b="0" dirty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dirty="0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 dirty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 dirty="0">
                  <a:solidFill>
                    <a:srgbClr val="000000"/>
                  </a:solidFill>
                </a:rPr>
                <a:t>+</a:t>
              </a:r>
              <a:r>
                <a:rPr lang="de-DE" altLang="de-DE" sz="900" b="0" dirty="0" err="1">
                  <a:solidFill>
                    <a:srgbClr val="000000"/>
                  </a:solidFill>
                </a:rPr>
                <a:t>elevator</a:t>
              </a:r>
              <a:endParaRPr lang="de-DE" altLang="de-DE" sz="1800" b="0" dirty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 dirty="0">
                  <a:solidFill>
                    <a:srgbClr val="000000"/>
                  </a:solidFill>
                </a:rPr>
                <a:t>+</a:t>
              </a:r>
              <a:r>
                <a:rPr lang="de-DE" altLang="de-DE" sz="900" b="0" dirty="0" err="1">
                  <a:solidFill>
                    <a:srgbClr val="000000"/>
                  </a:solidFill>
                </a:rPr>
                <a:t>elevator</a:t>
              </a:r>
              <a:endParaRPr lang="de-DE" altLang="de-DE" sz="1800" b="0" dirty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997200"/>
            <a:ext cx="3354336" cy="50006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(Abstrakte</a:t>
            </a:r>
            <a:r>
              <a:rPr lang="de-DE" b="1" smtClean="0">
                <a:solidFill>
                  <a:schemeClr val="bg1"/>
                </a:solidFill>
              </a:rPr>
              <a:t>) Oberklasse </a:t>
            </a:r>
            <a:r>
              <a:rPr lang="de-DE" smtClean="0">
                <a:solidFill>
                  <a:schemeClr val="bg1"/>
                </a:solidFill>
              </a:rPr>
              <a:t>kann nicht instatiiert werden.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Konkrete </a:t>
            </a:r>
            <a:r>
              <a:rPr lang="de-DE" dirty="0" smtClean="0">
                <a:solidFill>
                  <a:schemeClr val="bg1"/>
                </a:solidFill>
              </a:rPr>
              <a:t>Unterklassen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b="1" dirty="0">
                <a:solidFill>
                  <a:schemeClr val="bg1"/>
                </a:solidFill>
              </a:rPr>
              <a:t>Separation </a:t>
            </a:r>
            <a:r>
              <a:rPr lang="de-DE" b="1" dirty="0" err="1">
                <a:solidFill>
                  <a:schemeClr val="bg1"/>
                </a:solidFill>
              </a:rPr>
              <a:t>of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Concerns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 dirty="0">
                <a:solidFill>
                  <a:schemeClr val="bg1"/>
                </a:solidFill>
              </a:rPr>
              <a:t>Erweiterbarkeit</a:t>
            </a:r>
            <a:r>
              <a:rPr lang="de-DE" dirty="0">
                <a:solidFill>
                  <a:schemeClr val="bg1"/>
                </a:solidFill>
              </a:rPr>
              <a:t>).  Die richtige Methode </a:t>
            </a:r>
            <a:r>
              <a:rPr lang="de-DE">
                <a:solidFill>
                  <a:schemeClr val="bg1"/>
                </a:solidFill>
              </a:rPr>
              <a:t>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 dirty="0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paar</a:t>
            </a:r>
            <a:r>
              <a:rPr lang="en-US" dirty="0" smtClean="0"/>
              <a:t> </a:t>
            </a:r>
            <a:r>
              <a:rPr lang="en-US" dirty="0" err="1" smtClean="0"/>
              <a:t>Worte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en-US" b="1" dirty="0" err="1" smtClean="0"/>
              <a:t>Bereitstellung</a:t>
            </a:r>
            <a:r>
              <a:rPr lang="en-US" b="1" dirty="0" smtClean="0"/>
              <a:t> der </a:t>
            </a:r>
            <a:r>
              <a:rPr lang="en-US" b="1" dirty="0" err="1" smtClean="0"/>
              <a:t>Vorlesungs</a:t>
            </a:r>
            <a:r>
              <a:rPr lang="en-US" b="1" dirty="0" smtClean="0"/>
              <a:t>- und </a:t>
            </a:r>
            <a:r>
              <a:rPr lang="en-US" b="1" dirty="0" err="1" smtClean="0"/>
              <a:t>Übungsunterlagen</a:t>
            </a:r>
            <a:endParaRPr lang="en-US" b="1" dirty="0" smtClean="0"/>
          </a:p>
          <a:p>
            <a:pPr marL="692150" lvl="1" indent="-342900" defTabSz="987425"/>
            <a:r>
              <a:rPr lang="en-US" dirty="0" err="1" smtClean="0"/>
              <a:t>Bereits</a:t>
            </a:r>
            <a:r>
              <a:rPr lang="en-US" dirty="0" smtClean="0"/>
              <a:t> auf der </a:t>
            </a:r>
            <a:r>
              <a:rPr lang="en-US" smtClean="0"/>
              <a:t>VM ausgecheckt, aber </a:t>
            </a:r>
            <a:r>
              <a:rPr lang="en-US" b="1" smtClean="0"/>
              <a:t>regelmäßiges Pullen </a:t>
            </a:r>
            <a:r>
              <a:rPr lang="en-US" smtClean="0"/>
              <a:t>sinnvoll!</a:t>
            </a:r>
            <a:endParaRPr lang="en-US" dirty="0" smtClean="0"/>
          </a:p>
          <a:p>
            <a:pPr marL="692150" lvl="1" indent="-342900" defTabSz="987425"/>
            <a:r>
              <a:rPr lang="de-DE" b="1" smtClean="0"/>
              <a:t>Vorlesung</a:t>
            </a:r>
            <a:r>
              <a:rPr lang="de-DE"/>
              <a:t>	</a:t>
            </a:r>
            <a:r>
              <a:rPr lang="de-DE" b="1">
                <a:hlinkClick r:id="rId2"/>
              </a:rPr>
              <a:t>https://</a:t>
            </a:r>
            <a:r>
              <a:rPr lang="de-DE" b="1" smtClean="0">
                <a:hlinkClick r:id="rId2"/>
              </a:rPr>
              <a:t>github.com/Echtzeitsysteme/tud-cppp</a:t>
            </a:r>
            <a:endParaRPr lang="de-DE" dirty="0" smtClean="0"/>
          </a:p>
          <a:p>
            <a:pPr marL="692150" lvl="1" indent="-342900" defTabSz="987425"/>
            <a:r>
              <a:rPr lang="de-DE" b="1" smtClean="0"/>
              <a:t>Wichtig: </a:t>
            </a:r>
            <a:r>
              <a:rPr lang="de-DE" smtClean="0"/>
              <a:t>git kann nur "pullen", wenn keine versionierten Dateien verändert sind. </a:t>
            </a:r>
            <a:r>
              <a:rPr lang="de-DE" smtClean="0">
                <a:sym typeface="Wingdings" panose="05000000000000000000" pitchFamily="2" charset="2"/>
              </a:rPr>
              <a:t> Separates Repo für eigenen Code erstellen.</a:t>
            </a:r>
            <a:endParaRPr lang="de-DE" dirty="0"/>
          </a:p>
          <a:p>
            <a:pPr marL="692150" lvl="1" indent="-342900" defTabSz="987425"/>
            <a:endParaRPr lang="en-US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git</a:t>
              </a:r>
              <a:r>
                <a:rPr lang="en-US" sz="1600" b="1" dirty="0" smtClean="0">
                  <a:latin typeface="Consolas" pitchFamily="49" charset="0"/>
                </a:rPr>
                <a:t>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git</a:t>
              </a:r>
              <a:r>
                <a:rPr lang="en-US" sz="1600" b="1" dirty="0" smtClean="0">
                  <a:latin typeface="Consolas" pitchFamily="49" charset="0"/>
                </a:rPr>
                <a:t>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git</a:t>
              </a:r>
              <a:r>
                <a:rPr lang="en-US" sz="1600" b="1" dirty="0" smtClean="0">
                  <a:latin typeface="Consolas" pitchFamily="49" charset="0"/>
                </a:rPr>
                <a:t>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dirty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    //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and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</a:t>
            </a:r>
            <a:r>
              <a:rPr lang="de-DE" b="1" dirty="0" smtClean="0"/>
              <a:t>von Hand</a:t>
            </a:r>
            <a:endParaRPr lang="de-DE" dirty="0"/>
          </a:p>
          <a:p>
            <a:pPr algn="l"/>
            <a:endParaRPr lang="de-DE" dirty="0" smtClean="0"/>
          </a:p>
          <a:p>
            <a:pPr algn="l"/>
            <a:r>
              <a:rPr lang="de-DE" dirty="0" smtClean="0"/>
              <a:t>Für </a:t>
            </a:r>
            <a:r>
              <a:rPr lang="de-DE" dirty="0"/>
              <a:t>jede neue Strategie muss die Logik hier (und eventuell an </a:t>
            </a:r>
            <a:r>
              <a:rPr lang="de-DE" b="1" dirty="0"/>
              <a:t>etlichen</a:t>
            </a:r>
            <a:r>
              <a:rPr lang="de-DE" dirty="0"/>
              <a:t> </a:t>
            </a:r>
            <a:r>
              <a:rPr lang="de-DE" b="1" dirty="0"/>
              <a:t>anderen</a:t>
            </a:r>
            <a:r>
              <a:rPr lang="de-DE" dirty="0"/>
              <a:t> </a:t>
            </a:r>
            <a:r>
              <a:rPr lang="de-DE" b="1" dirty="0"/>
              <a:t>Stellen</a:t>
            </a:r>
            <a:r>
              <a:rPr lang="de-DE" dirty="0"/>
              <a:t>) erweitert </a:t>
            </a:r>
            <a:r>
              <a:rPr lang="de-DE"/>
              <a:t>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(</a:t>
            </a:r>
            <a:r>
              <a:rPr lang="de-DE" b="1" dirty="0"/>
              <a:t>Fluch des </a:t>
            </a:r>
            <a:r>
              <a:rPr lang="de-DE" b="1" dirty="0" err="1"/>
              <a:t>switch-case</a:t>
            </a:r>
            <a:r>
              <a:rPr lang="de-DE" dirty="0"/>
              <a:t>)</a:t>
            </a:r>
          </a:p>
          <a:p>
            <a:pPr algn="l"/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dirty="0" smtClean="0"/>
              <a:t>Polymorpher </a:t>
            </a:r>
            <a:r>
              <a:rPr lang="de-DE" b="1" dirty="0" err="1" smtClean="0"/>
              <a:t>Dispatch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Konkrete </a:t>
            </a:r>
            <a:r>
              <a:rPr lang="de-DE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dirty="0" smtClean="0"/>
              <a:t> wird </a:t>
            </a:r>
            <a:r>
              <a:rPr lang="de-DE" dirty="0"/>
              <a:t>bei der Erzeugung des Aufzugs gesetzt.</a:t>
            </a:r>
          </a:p>
          <a:p>
            <a:pPr algn="l">
              <a:defRPr/>
            </a:pPr>
            <a:endParaRPr lang="de-DE" dirty="0"/>
          </a:p>
          <a:p>
            <a:pPr algn="l">
              <a:defRPr/>
            </a:pPr>
            <a:r>
              <a:rPr lang="de-DE" dirty="0" smtClean="0"/>
              <a:t>Der obige Code ruft die </a:t>
            </a:r>
            <a:r>
              <a:rPr lang="de-DE" dirty="0"/>
              <a:t>Strategie </a:t>
            </a:r>
            <a:r>
              <a:rPr lang="de-DE" dirty="0" smtClean="0"/>
              <a:t>polymorph auf und </a:t>
            </a:r>
            <a:r>
              <a:rPr lang="de-DE" b="1" dirty="0" smtClean="0"/>
              <a:t>muss nicht mehr verändert werden</a:t>
            </a:r>
            <a:r>
              <a:rPr lang="de-DE" dirty="0" smtClean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Was </a:t>
            </a:r>
            <a:r>
              <a:rPr lang="de-DE" altLang="de-DE" sz="1800" b="0" dirty="0"/>
              <a:t>ist der </a:t>
            </a:r>
            <a:r>
              <a:rPr lang="de-DE" altLang="de-DE" sz="1800" dirty="0"/>
              <a:t>Vorteil von Polymorphie</a:t>
            </a:r>
            <a:r>
              <a:rPr lang="de-DE" altLang="de-DE" sz="1800" b="0" dirty="0"/>
              <a:t>? </a:t>
            </a: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 dirty="0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 dirty="0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dirty="0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 dirty="0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dirty="0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dirty="0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 dirty="0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dirty="0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dirty="0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dirty="0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 dirty="0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dirty="0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dirty="0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 dirty="0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 dirty="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dirty="0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dirty="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dirty="0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dirty="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;</a:t>
            </a:r>
            <a:endParaRPr lang="de-DE" sz="1200" dirty="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2697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Ein Blick auf die Klassen</a:t>
            </a:r>
            <a:br>
              <a:rPr lang="de-DE" altLang="de-DE" dirty="0"/>
            </a:br>
            <a:r>
              <a:rPr lang="de-DE" altLang="de-DE" dirty="0"/>
              <a:t>	</a:t>
            </a:r>
            <a:r>
              <a:rPr lang="de-DE" altLang="de-DE" dirty="0" err="1" smtClean="0"/>
              <a:t>ElevatorStrategy</a:t>
            </a:r>
            <a:endParaRPr lang="de-DE" altLang="de-DE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dirty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 dirty="0">
                <a:solidFill>
                  <a:schemeClr val="bg1"/>
                </a:solidFill>
              </a:rPr>
              <a:t>), um zyklische Abhängigkeit </a:t>
            </a:r>
            <a:r>
              <a:rPr lang="de-DE" sz="1600" dirty="0" smtClean="0">
                <a:solidFill>
                  <a:schemeClr val="bg1"/>
                </a:solidFill>
              </a:rPr>
              <a:t>zu vermeiden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In </a:t>
            </a:r>
            <a:r>
              <a:rPr lang="de-DE">
                <a:solidFill>
                  <a:schemeClr val="bg1"/>
                </a:solidFill>
              </a:rPr>
              <a:t>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 dirty="0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 dirty="0"/>
              <a:t>ElevatorStrategy.cpp</a:t>
            </a:r>
            <a:endParaRPr lang="en-US" sz="1600" dirty="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Vorausdeklarationen </a:t>
            </a:r>
            <a:r>
              <a:rPr lang="de-DE" dirty="0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dirty="0" smtClean="0">
                <a:solidFill>
                  <a:schemeClr val="bg1"/>
                </a:solidFill>
              </a:rPr>
              <a:t>nur Referenzen oder Pointer </a:t>
            </a:r>
            <a:r>
              <a:rPr lang="de-DE" dirty="0" smtClean="0">
                <a:solidFill>
                  <a:schemeClr val="bg1"/>
                </a:solidFill>
              </a:rPr>
              <a:t>auf die referenzierte Klasse (Elevator)genutzt werden 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Ein Blick auf die Klassen</a:t>
            </a:r>
            <a:br>
              <a:rPr lang="de-DE" altLang="de-DE" dirty="0"/>
            </a:br>
            <a:r>
              <a:rPr lang="de-DE" altLang="de-DE" dirty="0"/>
              <a:t>	</a:t>
            </a:r>
            <a:r>
              <a:rPr lang="de-DE" altLang="de-DE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Polymorphic call to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 dirty="0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* und nicht </a:t>
            </a:r>
            <a:r>
              <a:rPr lang="de-DE" b="1" dirty="0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 dirty="0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Parameter ohne </a:t>
            </a:r>
            <a:r>
              <a:rPr lang="de-DE" dirty="0">
                <a:solidFill>
                  <a:schemeClr val="bg1"/>
                </a:solidFill>
              </a:rPr>
              <a:t>Namen </a:t>
            </a:r>
            <a:r>
              <a:rPr lang="de-DE" dirty="0" smtClean="0">
                <a:solidFill>
                  <a:schemeClr val="bg1"/>
                </a:solidFill>
              </a:rPr>
              <a:t>möglich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ElevatorStrategy.cpp</a:t>
            </a:r>
            <a:endParaRPr lang="en-US" dirty="0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Sichtbarkeits-</a:t>
            </a:r>
            <a:r>
              <a:rPr lang="de-DE" altLang="de-DE" dirty="0" err="1" smtClean="0"/>
              <a:t>Modifier</a:t>
            </a:r>
            <a:r>
              <a:rPr lang="de-DE" altLang="de-DE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energy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some complex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 dirty="0">
                <a:solidFill>
                  <a:schemeClr val="bg1"/>
                </a:solidFill>
              </a:rPr>
              <a:t>-</a:t>
            </a:r>
            <a:r>
              <a:rPr lang="de-DE" b="1" dirty="0">
                <a:solidFill>
                  <a:schemeClr val="bg1"/>
                </a:solidFill>
              </a:rPr>
              <a:t>Vererbung</a:t>
            </a:r>
            <a:r>
              <a:rPr lang="de-DE" dirty="0">
                <a:solidFill>
                  <a:schemeClr val="bg1"/>
                </a:solidFill>
              </a:rPr>
              <a:t> entspricht dem Vererbungskonzept in Java</a:t>
            </a:r>
            <a:r>
              <a:rPr lang="de-DE">
                <a:solidFill>
                  <a:schemeClr val="bg1"/>
                </a:solidFill>
              </a:rPr>
              <a:t>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und 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dirty="0" smtClean="0">
                <a:solidFill>
                  <a:schemeClr val="bg1"/>
                </a:solidFill>
              </a:rPr>
              <a:t>-</a:t>
            </a:r>
            <a:r>
              <a:rPr lang="de-DE" dirty="0" smtClean="0">
                <a:solidFill>
                  <a:schemeClr val="bg1"/>
                </a:solidFill>
              </a:rPr>
              <a:t>Vererbung </a:t>
            </a:r>
            <a:r>
              <a:rPr lang="de-DE" dirty="0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Wie 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 dirty="0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ElevatorStrategy.hpp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Konstruktion </a:t>
            </a:r>
            <a:r>
              <a:rPr lang="de-DE" altLang="de-DE" smtClean="0"/>
              <a:t>und Destruktion bei </a:t>
            </a:r>
            <a:r>
              <a:rPr lang="de-DE" altLang="de-DE" dirty="0" smtClean="0"/>
              <a:t>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Vorteil</a:t>
            </a:r>
            <a:r>
              <a:rPr lang="en-US" smtClean="0"/>
              <a:t>: Während der Konstruktion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en-US" smtClean="0"/>
              <a:t> kann auf die Felder von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en-US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Wird spannend bei </a:t>
            </a:r>
            <a:r>
              <a:rPr lang="en-US" b="1" smtClean="0"/>
              <a:t>Mehrfachvererbung</a:t>
            </a:r>
            <a:r>
              <a:rPr lang="en-US" smtClean="0"/>
              <a:t> (siehe später)</a:t>
            </a:r>
            <a:endParaRPr lang="en-US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dirty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427984" y="1532607"/>
            <a:ext cx="2592288" cy="707852"/>
          </a:xfrm>
          <a:prstGeom prst="wedgeRoundRectCallout">
            <a:avLst>
              <a:gd name="adj1" fmla="val -62358"/>
              <a:gd name="adj2" fmla="val -105871"/>
              <a:gd name="adj3" fmla="val 16667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Eure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Aufgabe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 in der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Übung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Konstruktoren</a:t>
            </a:r>
            <a:r>
              <a:rPr lang="de-DE" dirty="0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Polymorpher Aufruf hat aber </a:t>
            </a:r>
            <a:r>
              <a:rPr lang="de-DE" b="1" dirty="0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rgbClr val="005AA9"/>
                </a:solidFill>
              </a:rPr>
              <a:t>!</a:t>
            </a:r>
            <a:endParaRPr lang="en-US" sz="6000" b="1" dirty="0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rgbClr val="005AA9"/>
                </a:solidFill>
              </a:rPr>
              <a:t>!</a:t>
            </a:r>
            <a:endParaRPr lang="en-US" sz="6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dirty="0"/>
              <a:t>Im Gegensatz zu Java ist bei C++ aus Effizienzgründen die </a:t>
            </a:r>
            <a:r>
              <a:rPr lang="de-DE" altLang="de-DE" b="1" dirty="0"/>
              <a:t>polymorphe Behandlung</a:t>
            </a:r>
            <a:r>
              <a:rPr lang="de-DE" altLang="de-DE" b="0" dirty="0"/>
              <a:t> von Methoden </a:t>
            </a:r>
            <a:r>
              <a:rPr lang="de-DE" altLang="de-DE" b="1" dirty="0"/>
              <a:t>per Default </a:t>
            </a:r>
            <a:r>
              <a:rPr lang="de-DE" altLang="de-DE" b="1" dirty="0" smtClean="0"/>
              <a:t>ausgeschaltet</a:t>
            </a:r>
          </a:p>
          <a:p>
            <a:endParaRPr lang="de-DE" altLang="de-DE" dirty="0"/>
          </a:p>
          <a:p>
            <a:r>
              <a:rPr lang="de-DE" altLang="de-DE" b="0" dirty="0"/>
              <a:t>Es muss explizit mit dem </a:t>
            </a:r>
            <a:r>
              <a:rPr lang="de-DE" altLang="de-DE" b="1" dirty="0"/>
              <a:t>Schlüsselwort </a:t>
            </a:r>
            <a:r>
              <a:rPr lang="de-DE" alt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dirty="0"/>
              <a:t> angegeben werden, welche Methoden polymorph zu behandeln sind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Methoden werden als virtuell gekennzeichnet (</a:t>
            </a:r>
            <a:r>
              <a:rPr lang="de-DE" b="1" dirty="0">
                <a:solidFill>
                  <a:schemeClr val="bg1"/>
                </a:solidFill>
              </a:rPr>
              <a:t>nur im Header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dirty="0" smtClean="0">
                <a:solidFill>
                  <a:schemeClr val="bg1"/>
                </a:solidFill>
              </a:rPr>
              <a:t>Übersicht halber </a:t>
            </a:r>
            <a:r>
              <a:rPr lang="de-DE" dirty="0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Regel</a:t>
            </a:r>
            <a:r>
              <a:rPr lang="de-DE" dirty="0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 dirty="0">
                <a:solidFill>
                  <a:schemeClr val="bg1"/>
                </a:solidFill>
              </a:rPr>
              <a:t>virtuellen Destruktor</a:t>
            </a:r>
            <a:r>
              <a:rPr lang="de-DE" dirty="0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Ergänzende Ressourcen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Warum muss der </a:t>
            </a:r>
            <a:r>
              <a:rPr lang="de-DE" altLang="de-DE" sz="1800" dirty="0" smtClean="0"/>
              <a:t>Destruktor</a:t>
            </a:r>
            <a:r>
              <a:rPr lang="de-DE" altLang="de-DE" sz="1800" b="0" dirty="0" smtClean="0"/>
              <a:t> in einer Klasse mit </a:t>
            </a:r>
            <a:r>
              <a:rPr lang="de-DE" altLang="de-DE" sz="1800" dirty="0" smtClean="0"/>
              <a:t>virtuellen</a:t>
            </a:r>
            <a:r>
              <a:rPr lang="de-DE" altLang="de-DE" sz="1800" b="0" dirty="0" smtClean="0"/>
              <a:t> </a:t>
            </a:r>
            <a:r>
              <a:rPr lang="de-DE" altLang="de-DE" sz="1800" dirty="0" smtClean="0"/>
              <a:t>Methoden</a:t>
            </a:r>
            <a:r>
              <a:rPr lang="de-DE" altLang="de-DE" sz="1800" b="0" dirty="0" smtClean="0"/>
              <a:t> auch </a:t>
            </a:r>
            <a:r>
              <a:rPr lang="de-DE" altLang="de-DE" sz="1800" dirty="0" smtClean="0"/>
              <a:t>virtuell</a:t>
            </a:r>
            <a:r>
              <a:rPr lang="de-DE" altLang="de-DE" sz="1800" b="0" dirty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Exkurs: Virtual </a:t>
            </a:r>
            <a:r>
              <a:rPr lang="de-DE" altLang="de-DE" dirty="0" err="1" smtClean="0"/>
              <a:t>Method</a:t>
            </a:r>
            <a:r>
              <a:rPr lang="de-DE" altLang="de-DE" dirty="0" smtClean="0"/>
              <a:t> Table</a:t>
            </a:r>
            <a:br>
              <a:rPr lang="de-DE" altLang="de-DE" dirty="0" smtClean="0"/>
            </a:br>
            <a:r>
              <a:rPr lang="de-DE" altLang="de-DE" dirty="0"/>
              <a:t> </a:t>
            </a:r>
            <a:r>
              <a:rPr lang="de-DE" altLang="de-DE" dirty="0" smtClean="0"/>
              <a:t>   </a:t>
            </a:r>
            <a:r>
              <a:rPr lang="de-DE" altLang="de-DE" sz="200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smtClean="0"/>
              <a:t>Egal, </a:t>
            </a:r>
            <a:r>
              <a:rPr lang="de-DE" b="0" dirty="0" smtClean="0"/>
              <a:t>wie der Pointer auf ein Objekt deklariert ist (z.B. </a:t>
            </a:r>
            <a:r>
              <a:rPr lang="de-DE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dirty="0" smtClean="0"/>
              <a:t>)</a:t>
            </a:r>
            <a:r>
              <a:rPr lang="de-DE" b="0" dirty="0" smtClean="0"/>
              <a:t>, </a:t>
            </a:r>
            <a:r>
              <a:rPr lang="de-DE" b="1" dirty="0" smtClean="0"/>
              <a:t>das Objekt behält seinen Typ </a:t>
            </a:r>
            <a:r>
              <a:rPr lang="de-DE" b="0" dirty="0" smtClean="0"/>
              <a:t>(z.B</a:t>
            </a:r>
            <a:r>
              <a:rPr lang="de-DE" b="0" smtClean="0"/>
              <a:t>. </a:t>
            </a:r>
            <a:r>
              <a:rPr lang="de-DE" b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r>
              <a:rPr lang="de-DE" b="0" smtClean="0"/>
              <a:t>).</a:t>
            </a:r>
            <a:endParaRPr lang="de-DE" b="0" dirty="0" smtClean="0"/>
          </a:p>
          <a:p>
            <a:r>
              <a:rPr lang="de-DE" b="1" dirty="0" smtClean="0"/>
              <a:t>Jede Klasse </a:t>
            </a:r>
            <a:r>
              <a:rPr lang="de-DE" b="0" dirty="0" smtClean="0"/>
              <a:t>besitzt </a:t>
            </a:r>
            <a:r>
              <a:rPr lang="de-DE" b="0" smtClean="0"/>
              <a:t>eine </a:t>
            </a:r>
            <a:r>
              <a:rPr lang="de-DE" b="1" smtClean="0"/>
              <a:t>Lookup-Tabelle </a:t>
            </a:r>
            <a:r>
              <a:rPr lang="de-DE" b="1" dirty="0" smtClean="0"/>
              <a:t>(</a:t>
            </a:r>
            <a:r>
              <a:rPr lang="de-DE" b="1" i="1" dirty="0" err="1" smtClean="0"/>
              <a:t>vtable</a:t>
            </a:r>
            <a:r>
              <a:rPr lang="de-DE" b="1" dirty="0" smtClean="0"/>
              <a:t>)</a:t>
            </a:r>
            <a:r>
              <a:rPr lang="de-DE" i="1" dirty="0" smtClean="0"/>
              <a:t>,</a:t>
            </a:r>
            <a:r>
              <a:rPr lang="de-DE" b="0" dirty="0" smtClean="0"/>
              <a:t> die jeder </a:t>
            </a:r>
            <a:r>
              <a:rPr lang="de-DE" dirty="0" smtClean="0"/>
              <a:t>virtuellen </a:t>
            </a:r>
            <a:r>
              <a:rPr lang="de-DE" b="0" dirty="0" smtClean="0"/>
              <a:t>Methode ihre Implementierung zuweist.</a:t>
            </a:r>
            <a:endParaRPr lang="en-US" b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VTable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[DE]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64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154022" y="2636251"/>
            <a:ext cx="2927614" cy="1095549"/>
          </a:xfrm>
          <a:prstGeom prst="wedgeRoundRectCallout">
            <a:avLst>
              <a:gd name="adj1" fmla="val -55841"/>
              <a:gd name="adj2" fmla="val 3980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Enthält standardmäßig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Java,…</a:t>
            </a:r>
            <a:r>
              <a:rPr lang="de-DE" dirty="0" smtClean="0">
                <a:solidFill>
                  <a:schemeClr val="bg1"/>
                </a:solidFill>
              </a:rPr>
              <a:t> : alle Methoden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C++,… </a:t>
            </a:r>
            <a:r>
              <a:rPr lang="de-DE" dirty="0" smtClean="0">
                <a:solidFill>
                  <a:schemeClr val="bg1"/>
                </a:solidFill>
              </a:rPr>
              <a:t>: keine Methode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Falls </a:t>
            </a:r>
            <a:r>
              <a:rPr lang="de-DE" b="1" smtClean="0">
                <a:solidFill>
                  <a:schemeClr val="bg1"/>
                </a:solidFill>
              </a:rPr>
              <a:t>kein Eintrag/NULL:</a:t>
            </a:r>
            <a:r>
              <a:rPr lang="de-DE" b="1" dirty="0" smtClean="0">
                <a:solidFill>
                  <a:schemeClr val="bg1"/>
                </a:solidFill>
              </a:rPr>
              <a:t/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Verwende Methode des Typs des Pointers.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65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dirty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 dirty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dirty="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Und alle </a:t>
            </a:r>
            <a:r>
              <a:rPr lang="de-DE" dirty="0" err="1">
                <a:solidFill>
                  <a:schemeClr val="bg1"/>
                </a:solidFill>
              </a:rPr>
              <a:t>Destruktoren</a:t>
            </a:r>
            <a:r>
              <a:rPr lang="de-DE" dirty="0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Pure Virtual</a:t>
            </a:r>
            <a:r>
              <a:rPr lang="de-DE" altLang="de-DE" dirty="0"/>
              <a:t>	</a:t>
            </a:r>
            <a:r>
              <a:rPr lang="de-DE" altLang="de-DE" smtClean="0"/>
              <a:t>= "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smtClean="0"/>
              <a:t> </a:t>
            </a:r>
            <a:r>
              <a:rPr lang="de-DE" altLang="de-DE" dirty="0" smtClean="0"/>
              <a:t>+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smtClean="0"/>
              <a:t>"</a:t>
            </a:r>
            <a:endParaRPr lang="de-DE" altLang="de-DE" dirty="0" smtClean="0"/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Entspricht einer </a:t>
            </a:r>
            <a:r>
              <a:rPr lang="de-DE" altLang="de-DE" sz="1800" dirty="0"/>
              <a:t>abstrakten Methode </a:t>
            </a:r>
            <a:r>
              <a:rPr lang="de-DE" altLang="de-DE" sz="1800" b="0" dirty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Klasse mit rein virtuellen Methode entspricht </a:t>
            </a:r>
            <a:r>
              <a:rPr lang="de-DE" altLang="de-DE" sz="1800" dirty="0"/>
              <a:t>abstrakter Klasse</a:t>
            </a:r>
            <a:r>
              <a:rPr lang="de-DE" altLang="de-DE" sz="1800" b="0" dirty="0"/>
              <a:t> oder </a:t>
            </a:r>
            <a:r>
              <a:rPr lang="de-DE" altLang="de-DE" sz="1800" dirty="0"/>
              <a:t>Interface</a:t>
            </a:r>
            <a:r>
              <a:rPr lang="de-DE" altLang="de-DE" sz="1800" b="0" dirty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Methode kann </a:t>
            </a:r>
            <a:r>
              <a:rPr lang="de-DE" altLang="de-DE" sz="1800" b="0" dirty="0" smtClean="0"/>
              <a:t>von Unterklassen implementiert </a:t>
            </a:r>
            <a:r>
              <a:rPr lang="de-DE" altLang="de-DE" sz="1800" b="0" dirty="0"/>
              <a:t>werden, muss aber </a:t>
            </a:r>
            <a:r>
              <a:rPr lang="de-DE" altLang="de-DE" sz="1800" b="0" dirty="0" smtClean="0"/>
              <a:t>nicht</a:t>
            </a:r>
            <a:r>
              <a:rPr lang="de-DE" altLang="de-DE" sz="1800" b="0" smtClean="0"/>
              <a:t>. (~ Hierarchie abstrakter Klassen)</a:t>
            </a:r>
            <a:endParaRPr lang="de-DE" altLang="de-DE" sz="1800" b="0" dirty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 dirty="0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 dirty="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</a:t>
            </a:r>
            <a:r>
              <a:rPr lang="de-DE" dirty="0" smtClean="0">
                <a:solidFill>
                  <a:schemeClr val="bg1"/>
                </a:solidFill>
              </a:rPr>
              <a:t>mehr </a:t>
            </a:r>
            <a:r>
              <a:rPr lang="de-DE" dirty="0" err="1" smtClean="0">
                <a:solidFill>
                  <a:schemeClr val="bg1"/>
                </a:solidFill>
              </a:rPr>
              <a:t>instantiiert</a:t>
            </a:r>
            <a:r>
              <a:rPr lang="de-DE" dirty="0" smtClean="0">
                <a:solidFill>
                  <a:schemeClr val="bg1"/>
                </a:solidFill>
              </a:rPr>
              <a:t> werden.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Methode ist hiermit </a:t>
            </a:r>
            <a:r>
              <a:rPr lang="de-DE" b="1" dirty="0">
                <a:solidFill>
                  <a:schemeClr val="bg1"/>
                </a:solidFill>
              </a:rPr>
              <a:t>rein virtuell</a:t>
            </a:r>
            <a:r>
              <a:rPr lang="de-DE" dirty="0">
                <a:solidFill>
                  <a:schemeClr val="bg1"/>
                </a:solidFill>
              </a:rPr>
              <a:t> – </a:t>
            </a:r>
            <a:r>
              <a:rPr lang="de-DE">
                <a:solidFill>
                  <a:schemeClr val="bg1"/>
                </a:solidFill>
              </a:rPr>
              <a:t>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554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sind </a:t>
            </a:r>
            <a:r>
              <a:rPr lang="de-DE" altLang="de-DE" sz="1800" dirty="0"/>
              <a:t>virtuelle </a:t>
            </a:r>
            <a:r>
              <a:rPr lang="de-DE" altLang="de-DE" sz="1800"/>
              <a:t>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/>
              <a:t>Was bedeutet jede </a:t>
            </a:r>
            <a:r>
              <a:rPr lang="de-DE" altLang="de-DE" sz="1800" dirty="0" err="1"/>
              <a:t>const</a:t>
            </a:r>
            <a:r>
              <a:rPr lang="de-DE" altLang="de-DE" sz="1800" dirty="0"/>
              <a:t>-Verwendung</a:t>
            </a:r>
            <a:r>
              <a:rPr lang="de-DE" altLang="de-DE" sz="1800" b="0" dirty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dirty="0" err="1" smtClean="0">
                <a:solidFill>
                  <a:srgbClr val="000000"/>
                </a:solidFill>
                <a:latin typeface="Consolas" pitchFamily="49" charset="0"/>
              </a:rPr>
              <a:t>ElevatoryStrategy</a:t>
            </a:r>
            <a:r>
              <a:rPr lang="en-US" altLang="de-DE" sz="1800" dirty="0" smtClean="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8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/>
              <a:t>N.B</a:t>
            </a:r>
            <a:r>
              <a:rPr lang="en-US" altLang="de-DE" sz="1400" b="0"/>
              <a:t>. </a:t>
            </a:r>
            <a:r>
              <a:rPr lang="en-US" altLang="de-DE" sz="1400" b="0" smtClean="0"/>
              <a:t>(i) "ElevatorStategy</a:t>
            </a:r>
            <a:r>
              <a:rPr lang="en-US" altLang="de-DE" sz="1400" b="0"/>
              <a:t>::" und </a:t>
            </a:r>
            <a:r>
              <a:rPr lang="en-US" altLang="de-DE" sz="1400" b="0" smtClean="0"/>
              <a:t>(ii) "const </a:t>
            </a:r>
            <a:r>
              <a:rPr lang="en-US" altLang="de-DE" sz="1400" b="0"/>
              <a:t>= 0</a:t>
            </a:r>
            <a:r>
              <a:rPr lang="en-US" altLang="de-DE" sz="1400" b="0" smtClean="0"/>
              <a:t>" können eigentlich nicht zusammen auftreten, weil (i) nicht innerhalb der Klassendefinition auftreten darf.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Mehrfachvererbung</a:t>
            </a:r>
            <a:endParaRPr lang="en-US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 dirty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dirty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 dirty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Mehrfachvererbung: 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 smtClean="0"/>
              <a:t>Ziel</a:t>
            </a:r>
            <a:r>
              <a:rPr lang="en-US" b="1" dirty="0" smtClean="0"/>
              <a:t>: </a:t>
            </a:r>
            <a:r>
              <a:rPr lang="en-US" b="1" dirty="0" err="1" smtClean="0"/>
              <a:t>Aufzüge</a:t>
            </a:r>
            <a:r>
              <a:rPr lang="en-US" b="1" dirty="0" smtClean="0"/>
              <a:t> </a:t>
            </a:r>
            <a:r>
              <a:rPr lang="en-US" b="1" dirty="0" err="1" smtClean="0"/>
              <a:t>für</a:t>
            </a:r>
            <a:r>
              <a:rPr lang="en-US" b="1" dirty="0" smtClean="0"/>
              <a:t> </a:t>
            </a:r>
            <a:r>
              <a:rPr lang="en-US" b="1" dirty="0" err="1" smtClean="0"/>
              <a:t>bestimmte</a:t>
            </a:r>
            <a:r>
              <a:rPr lang="en-US" b="1" dirty="0" smtClean="0"/>
              <a:t> </a:t>
            </a:r>
            <a:r>
              <a:rPr lang="en-US" b="1" dirty="0" err="1" smtClean="0"/>
              <a:t>Zwecke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smtClean="0"/>
              <a:t>Person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Ziel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Lastenaufzug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Reinigungspersonal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Feuerwehr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Speisen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5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Historie: Das Containerproblem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/>
              <a:t>Ursprünglich als Lösung für </a:t>
            </a:r>
            <a:r>
              <a:rPr lang="de-DE" altLang="de-DE" b="1" dirty="0" smtClean="0"/>
              <a:t>Containerproblem</a:t>
            </a:r>
            <a:r>
              <a:rPr lang="de-DE" altLang="de-DE" b="0" dirty="0" smtClean="0"/>
              <a:t>: Wir wollen Objekte unterschiedlicher Art in den Aufzug (Container) laden.</a:t>
            </a:r>
            <a:endParaRPr lang="de-DE" altLang="de-DE" b="0" dirty="0"/>
          </a:p>
          <a:p>
            <a:endParaRPr lang="en-US" dirty="0"/>
          </a:p>
        </p:txBody>
      </p:sp>
      <p:grpSp>
        <p:nvGrpSpPr>
          <p:cNvPr id="14340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4352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435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1" name="Textfeld 8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4342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3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4" name="Gleichschenkliges Dreieck 11"/>
          <p:cNvSpPr>
            <a:spLocks noChangeArrowheads="1"/>
          </p:cNvSpPr>
          <p:nvPr/>
        </p:nvSpPr>
        <p:spPr bwMode="auto">
          <a:xfrm rot="5400000">
            <a:off x="6542088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4345" name="Gerade Verbindung 12"/>
          <p:cNvCxnSpPr>
            <a:cxnSpLocks noChangeShapeType="1"/>
          </p:cNvCxnSpPr>
          <p:nvPr/>
        </p:nvCxnSpPr>
        <p:spPr bwMode="auto">
          <a:xfrm>
            <a:off x="6081713" y="3417888"/>
            <a:ext cx="431800" cy="4762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6" name="Rechteck 13"/>
          <p:cNvSpPr>
            <a:spLocks noChangeArrowheads="1"/>
          </p:cNvSpPr>
          <p:nvPr/>
        </p:nvSpPr>
        <p:spPr bwMode="auto">
          <a:xfrm>
            <a:off x="6873875" y="3228975"/>
            <a:ext cx="906463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Object</a:t>
            </a:r>
          </a:p>
        </p:txBody>
      </p:sp>
      <p:pic>
        <p:nvPicPr>
          <p:cNvPr id="143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48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227092" y="4535488"/>
            <a:ext cx="3511054" cy="1192212"/>
          </a:xfrm>
          <a:prstGeom prst="wedgeRoundRectCallout">
            <a:avLst>
              <a:gd name="adj1" fmla="val 9892"/>
              <a:gd name="adj2" fmla="val -1142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Aus Effizienzgründen gibt es in C++ </a:t>
            </a:r>
            <a:r>
              <a:rPr lang="de-DE" b="1" dirty="0" smtClean="0">
                <a:solidFill>
                  <a:schemeClr val="bg1"/>
                </a:solidFill>
              </a:rPr>
              <a:t>keine generische Oberklasse </a:t>
            </a:r>
            <a:r>
              <a:rPr lang="de-DE" dirty="0" smtClean="0">
                <a:solidFill>
                  <a:schemeClr val="bg1"/>
                </a:solidFill>
              </a:rPr>
              <a:t>wie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endParaRPr lang="de-DE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395288" y="4429125"/>
            <a:ext cx="3563937" cy="728663"/>
          </a:xfrm>
          <a:prstGeom prst="wedgeRoundRectCallout">
            <a:avLst>
              <a:gd name="adj1" fmla="val -11067"/>
              <a:gd name="adj2" fmla="val -1093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Wir können also nicht einfach 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dirty="0" smtClean="0">
                <a:solidFill>
                  <a:schemeClr val="bg1"/>
                </a:solidFill>
              </a:rPr>
              <a:t>s </a:t>
            </a:r>
            <a:r>
              <a:rPr lang="de-DE" dirty="0">
                <a:solidFill>
                  <a:schemeClr val="bg1"/>
                </a:solidFill>
              </a:rPr>
              <a:t>in den Aufzug laden</a:t>
            </a:r>
          </a:p>
        </p:txBody>
      </p:sp>
    </p:spTree>
    <p:extLst>
      <p:ext uri="{BB962C8B-B14F-4D97-AF65-F5344CB8AC3E}">
        <p14:creationId xmlns:p14="http://schemas.microsoft.com/office/powerpoint/2010/main" val="401474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Lösung mit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dirty="0" smtClean="0">
                <a:solidFill>
                  <a:schemeClr val="bg1"/>
                </a:solidFill>
              </a:rPr>
              <a:t>technisch bedingt,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	keine Designentscheidung!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dirty="0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dirty="0" err="1" smtClean="0">
                <a:solidFill>
                  <a:schemeClr val="bg1"/>
                </a:solidFill>
              </a:rPr>
              <a:t>hierarchien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Besserer Ersatz (in diesem Fall):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Templates (Tag 4)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914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/>
              <a:t>Implementierungsvererbung: Konflikte</a:t>
            </a:r>
            <a:endParaRPr lang="de-DE" altLang="de-DE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dirty="0" smtClean="0"/>
              <a:t>Attribute und Methoden einer Oberklasse sind Bestandteil der Unterklasse (außer </a:t>
            </a:r>
            <a:r>
              <a:rPr lang="de-DE" altLang="de-DE" b="1" kern="12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b="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dirty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 dirty="0"/>
              <a:t>+</a:t>
            </a:r>
            <a:r>
              <a:rPr lang="de-DE" altLang="de-DE" sz="1400" b="0" dirty="0" err="1"/>
              <a:t>name</a:t>
            </a:r>
            <a:r>
              <a:rPr lang="de-DE" altLang="de-DE" sz="1400" b="0" dirty="0"/>
              <a:t> : </a:t>
            </a:r>
            <a:r>
              <a:rPr lang="de-DE" altLang="de-DE" sz="1400" b="0" dirty="0" err="1"/>
              <a:t>string</a:t>
            </a:r>
            <a:endParaRPr lang="de-DE" altLang="de-DE" sz="1400" b="0" dirty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216525"/>
            <a:ext cx="2232025" cy="868363"/>
          </a:xfrm>
          <a:prstGeom prst="wedgeRoundRectCallout">
            <a:avLst>
              <a:gd name="adj1" fmla="val -53379"/>
              <a:gd name="adj2" fmla="val -8271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Namenskonflikt</a:t>
            </a:r>
            <a:r>
              <a:rPr lang="de-DE" dirty="0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39027" y="4609074"/>
            <a:ext cx="3581683" cy="1628238"/>
            <a:chOff x="39027" y="4609074"/>
            <a:chExt cx="3581683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:Mitarbeiter</a:t>
              </a: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39027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Klasse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339889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Literaturvorschläge</a:t>
            </a:r>
            <a:endParaRPr lang="de-DE" altLang="de-DE" dirty="0" smtClean="0"/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smtClean="0"/>
              <a:t>Bruce Eckel: Thinking in C++ (frei verfügbar </a:t>
            </a:r>
            <a:r>
              <a:rPr lang="de-DE" altLang="de-DE" smtClean="0">
                <a:hlinkClick r:id="rId2"/>
              </a:rPr>
              <a:t>http://mindview.net/Books/TICPP/ThinkingInCPP2e.html</a:t>
            </a:r>
            <a:r>
              <a:rPr lang="de-DE" altLang="de-DE" smtClean="0"/>
              <a:t>)</a:t>
            </a:r>
          </a:p>
          <a:p>
            <a:r>
              <a:rPr lang="de-DE" altLang="de-DE" smtClean="0"/>
              <a:t>Mike Banahan: The C Book (frei verfügbar: </a:t>
            </a:r>
            <a:r>
              <a:rPr lang="de-DE" altLang="de-DE" smtClean="0">
                <a:hlinkClick r:id="rId3"/>
              </a:rPr>
              <a:t>http://publications.gbdirect.co.uk/c_book/</a:t>
            </a:r>
            <a:r>
              <a:rPr lang="de-DE" altLang="de-DE" smtClean="0"/>
              <a:t> )</a:t>
            </a:r>
          </a:p>
          <a:p>
            <a:r>
              <a:rPr lang="de-DE" altLang="de-DE" smtClean="0"/>
              <a:t>Scott Meyers: Effective C++ &amp; More Effective C++</a:t>
            </a:r>
          </a:p>
          <a:p>
            <a:r>
              <a:rPr lang="de-DE" altLang="de-DE" smtClean="0"/>
              <a:t>Helmut Schellong: Moderne C Programmierung [Springer]</a:t>
            </a:r>
            <a:br>
              <a:rPr lang="de-DE" altLang="de-DE" smtClean="0"/>
            </a:br>
            <a:r>
              <a:rPr lang="de-DE" altLang="de-DE" smtClean="0"/>
              <a:t>Ralf Schneeweiß: Moderne C++ Programmierung [Springer]</a:t>
            </a:r>
          </a:p>
          <a:p>
            <a:r>
              <a:rPr lang="de-DE" altLang="de-DE" smtClean="0"/>
              <a:t>Jürgen Wolf: Grundkurs C [Galileo] &amp;  Grundkurs C++ [Galileo]</a:t>
            </a:r>
          </a:p>
          <a:p>
            <a:r>
              <a:rPr lang="de-DE" altLang="de-DE" smtClean="0"/>
              <a:t>Bjarne Stroustrup: Einführung in die Programmierung mit C++</a:t>
            </a:r>
          </a:p>
          <a:p>
            <a:r>
              <a:rPr lang="de-DE" altLang="de-DE" smtClean="0"/>
              <a:t>TU München: Grundkurs C/C++</a:t>
            </a:r>
            <a:br>
              <a:rPr lang="de-DE" altLang="de-DE" smtClean="0"/>
            </a:br>
            <a:r>
              <a:rPr lang="de-DE" altLang="de-DE" smtClean="0">
                <a:hlinkClick r:id="rId4"/>
              </a:rPr>
              <a:t>http://www.ldv.ei.tum.de/lehre/programmierpraktikum-c/</a:t>
            </a:r>
            <a:r>
              <a:rPr lang="de-DE" altLang="de-DE" smtClean="0"/>
              <a:t>, </a:t>
            </a:r>
            <a:r>
              <a:rPr lang="de-DE" altLang="de-DE" smtClean="0">
                <a:hlinkClick r:id="rId5"/>
              </a:rPr>
              <a:t>http://www.ldv.ei.tum.de/lehre/grundkurs-c/</a:t>
            </a:r>
            <a:r>
              <a:rPr lang="de-DE" altLang="de-DE" smtClean="0"/>
              <a:t> </a:t>
            </a:r>
          </a:p>
          <a:p>
            <a:r>
              <a:rPr lang="de-DE" altLang="de-DE" smtClean="0"/>
              <a:t>FH Regensburg: Programmieren 1</a:t>
            </a:r>
            <a:br>
              <a:rPr lang="de-DE" altLang="de-DE" smtClean="0"/>
            </a:br>
            <a:r>
              <a:rPr lang="de-DE" altLang="de-DE" smtClean="0">
                <a:hlinkClick r:id="rId6"/>
              </a:rPr>
              <a:t>http://fbim.fh-regensburg.de/~sce39014/pg1/pg1-skript.pdf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en-US" smtClean="0"/>
              <a:t>Heinz Tschabitscher: Einführung in C++</a:t>
            </a:r>
            <a:br>
              <a:rPr lang="en-US" smtClean="0"/>
            </a:br>
            <a:r>
              <a:rPr lang="en-US" smtClean="0">
                <a:hlinkClick r:id="rId7"/>
              </a:rPr>
              <a:t>http://ladedu.com/cpp/zum_mitnehmen/cpp_einf.pdf</a:t>
            </a:r>
            <a:r>
              <a:rPr lang="en-US" smtClean="0"/>
              <a:t> </a:t>
            </a:r>
          </a:p>
          <a:p>
            <a:r>
              <a:rPr lang="en-US" smtClean="0"/>
              <a:t>LearnCPP.com </a:t>
            </a:r>
            <a:r>
              <a:rPr lang="en-US" smtClean="0">
                <a:hlinkClick r:id="rId8"/>
              </a:rPr>
              <a:t>http://www.learncpp.com/</a:t>
            </a:r>
            <a:endParaRPr lang="en-US" smtClean="0"/>
          </a:p>
          <a:p>
            <a:r>
              <a:rPr lang="en-US" smtClean="0"/>
              <a:t>CProgramming.com </a:t>
            </a:r>
            <a:r>
              <a:rPr lang="en-US" smtClean="0">
                <a:hlinkClick r:id="rId9"/>
              </a:rPr>
              <a:t>http://www.cprogramming.com/</a:t>
            </a:r>
            <a:r>
              <a:rPr lang="en-US" smtClean="0"/>
              <a:t> </a:t>
            </a:r>
          </a:p>
          <a:p>
            <a:r>
              <a:rPr lang="de-DE" altLang="de-DE" smtClean="0"/>
              <a:t>Google C++ Style Guide: </a:t>
            </a:r>
            <a:r>
              <a:rPr lang="de-DE" altLang="de-DE" smtClean="0">
                <a:hlinkClick r:id="rId10"/>
              </a:rPr>
              <a:t>https://google.github.io/styleguide/cppguide.html</a:t>
            </a:r>
            <a:r>
              <a:rPr lang="de-DE" altLang="de-DE" smtClean="0"/>
              <a:t> </a:t>
            </a:r>
          </a:p>
          <a:p>
            <a:r>
              <a:rPr lang="de-DE" altLang="de-DE" smtClean="0"/>
              <a:t>Bytes'n'Objects: Kostenfreies Tutorial mit über 110 Lektionen: </a:t>
            </a:r>
            <a:r>
              <a:rPr lang="de-DE" altLang="de-DE" smtClean="0">
                <a:hlinkClick r:id="rId11"/>
              </a:rPr>
              <a:t>http://bytesnobjects.dev.geekbetrieb.de/cpp</a:t>
            </a:r>
            <a:r>
              <a:rPr lang="de-DE" altLang="de-DE" smtClean="0"/>
              <a:t> 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Implementierungsvererbung: Konflikte</a:t>
            </a:r>
            <a:endParaRPr lang="de-DE" altLang="de-DE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smtClean="0"/>
              <a:t>Auflösung der Mehrdeutigkeit durch Verwendung des vollständigen Namens </a:t>
            </a:r>
            <a:r>
              <a:rPr lang="de-DE" altLang="de-DE" smtClean="0">
                <a:sym typeface="Wingdings" charset="2"/>
              </a:rPr>
              <a:t>(</a:t>
            </a:r>
            <a:r>
              <a:rPr lang="de-DE" altLang="de-DE" b="1" smtClean="0">
                <a:sym typeface="Wingdings" charset="2"/>
              </a:rPr>
              <a:t>S</a:t>
            </a:r>
            <a:r>
              <a:rPr lang="de-DE" altLang="de-DE" b="1" smtClean="0"/>
              <a:t>cope-Operator ::</a:t>
            </a:r>
            <a:r>
              <a:rPr lang="de-DE" altLang="de-DE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Scope</a:t>
            </a:r>
            <a:r>
              <a:rPr lang="de-DE" b="1" dirty="0" smtClean="0">
                <a:solidFill>
                  <a:schemeClr val="bg1"/>
                </a:solidFill>
              </a:rPr>
              <a:t>-Operator nötig!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22795" y="4609074"/>
            <a:ext cx="3597915" cy="1628238"/>
            <a:chOff x="22795" y="4609074"/>
            <a:chExt cx="3597915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22795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smtClean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Klasse</a:t>
              </a:r>
              <a:endParaRPr lang="de-DE" altLang="de-DE" sz="1600" b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Implementierungsvererb.: Speicherproblematik</a:t>
            </a:r>
            <a:endParaRPr lang="de-DE" altLang="de-DE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eaLnBrk="1" hangingPunct="1"/>
            <a:r>
              <a:rPr lang="de-DE" altLang="de-DE" b="1" smtClean="0"/>
              <a:t>Mehrfach geerbte Oberklassen führen auch zur unnötigen Bindung von Speicher</a:t>
            </a:r>
          </a:p>
          <a:p>
            <a:pPr eaLnBrk="1" hangingPunct="1"/>
            <a:endParaRPr lang="de-DE" altLang="de-DE" b="1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 dirty="0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Implementierungsvererb.: </a:t>
            </a:r>
            <a:r>
              <a:rPr lang="de-DE" altLang="de-DE" smtClean="0"/>
              <a:t>Methoden</a:t>
            </a:r>
            <a:endParaRPr lang="de-DE" altLang="de-DE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53411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h.getName();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Virtuelle (Mehrfach-)Vererbung (I)</a:t>
            </a:r>
            <a:endParaRPr lang="de-DE" altLang="de-DE" i="1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eaLnBrk="1" hangingPunct="1"/>
            <a:r>
              <a:rPr lang="de-DE" altLang="de-DE" b="1" dirty="0" smtClean="0"/>
              <a:t>Lösung</a:t>
            </a:r>
            <a:r>
              <a:rPr lang="de-DE" altLang="de-DE" dirty="0" smtClean="0"/>
              <a:t>: Mehrfach geerbte Oberklassen nur einmal einbinden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dirty="0" smtClean="0"/>
              <a:t>Schlüsselwort </a:t>
            </a:r>
            <a:r>
              <a:rPr lang="de-DE" altLang="de-DE" b="1" kern="120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virtual</a:t>
            </a:r>
            <a:r>
              <a:rPr lang="de-DE" altLang="de-DE" dirty="0" smtClean="0">
                <a:solidFill>
                  <a:srgbClr val="005AA9"/>
                </a:solidFill>
              </a:rPr>
              <a:t> </a:t>
            </a:r>
            <a:r>
              <a:rPr lang="de-DE" altLang="de-DE" dirty="0" smtClean="0"/>
              <a:t>ermöglicht virtuelle Oberklassen / Vererbung</a:t>
            </a:r>
            <a:endParaRPr lang="de-DE" altLang="de-DE" i="1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Die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dirty="0" smtClean="0">
                <a:solidFill>
                  <a:schemeClr val="bg1"/>
                </a:solidFill>
              </a:rPr>
              <a:t>-Deklaration findet nicht an der Stelle statt, die sie nötig </a:t>
            </a:r>
            <a:r>
              <a:rPr lang="de-DE" smtClean="0">
                <a:solidFill>
                  <a:schemeClr val="bg1"/>
                </a:solidFill>
              </a:rPr>
              <a:t>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smtClean="0">
                <a:solidFill>
                  <a:srgbClr val="005AA9"/>
                </a:solidFill>
              </a:rPr>
              <a:t>!</a:t>
            </a:r>
            <a:endParaRPr lang="en-US" sz="11500" b="1" dirty="0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Virtuelle (Mehrfach-)Vererbung (</a:t>
            </a:r>
            <a:r>
              <a:rPr lang="de-DE" altLang="de-DE" smtClean="0"/>
              <a:t>II)</a:t>
            </a:r>
            <a:endParaRPr 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b="1" kern="0" smtClean="0"/>
              <a:t>Lösung</a:t>
            </a:r>
            <a:r>
              <a:rPr lang="de-DE" altLang="de-DE" kern="0" smtClean="0"/>
              <a:t>: Mehrfach geerbte Oberklassen nur einmal einbinden</a:t>
            </a:r>
          </a:p>
          <a:p>
            <a:pPr marL="180975" lvl="1" indent="0" defTabSz="914400" eaLnBrk="1" hangingPunct="1">
              <a:lnSpc>
                <a:spcPct val="100000"/>
              </a:lnSpc>
              <a:buClrTx/>
              <a:buSzTx/>
              <a:buFont typeface="Wingdings" charset="2"/>
              <a:buNone/>
            </a:pPr>
            <a:r>
              <a:rPr lang="de-DE" altLang="de-DE" kern="0" smtClean="0"/>
              <a:t>Schlüsselwort </a:t>
            </a:r>
            <a:r>
              <a:rPr lang="de-DE" altLang="de-DE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virtual</a:t>
            </a:r>
            <a:r>
              <a:rPr lang="de-DE" altLang="de-DE" kern="0" smtClean="0">
                <a:solidFill>
                  <a:srgbClr val="005AA9"/>
                </a:solidFill>
              </a:rPr>
              <a:t> </a:t>
            </a:r>
            <a:r>
              <a:rPr lang="de-DE" altLang="de-DE" kern="0" smtClean="0"/>
              <a:t>ermöglicht virtuelle Oberklassen / Vererbung</a:t>
            </a:r>
            <a:endParaRPr lang="de-DE" altLang="de-DE" i="1" kern="0" dirty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smtClean="0"/>
              <a:t>Implementierungsvererbung: </a:t>
            </a:r>
            <a:br>
              <a:rPr lang="de-DE" altLang="de-DE" dirty="0" smtClean="0"/>
            </a:br>
            <a:r>
              <a:rPr lang="de-DE" altLang="de-DE" dirty="0"/>
              <a:t>	</a:t>
            </a:r>
            <a:r>
              <a:rPr lang="de-DE" altLang="de-DE" dirty="0" smtClean="0"/>
              <a:t>Schlechtes Design?</a:t>
            </a:r>
            <a:endParaRPr lang="de-DE" altLang="de-DE" i="1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eaLnBrk="1" hangingPunct="1"/>
            <a:r>
              <a:rPr lang="de-DE" altLang="de-DE" b="1" smtClean="0"/>
              <a:t>Mehrfachvererbung kann auf schlechtes Design hindeuten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smtClean="0"/>
              <a:t>Gemeinsamkeiten sollen explizit extrahiert und das Design vereinfacht werden</a:t>
            </a:r>
            <a:endParaRPr lang="de-DE" altLang="de-DE" i="1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 dirty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3691927" y="5946775"/>
            <a:ext cx="2970212" cy="868362"/>
          </a:xfrm>
          <a:prstGeom prst="wedgeRoundRectCallout">
            <a:avLst>
              <a:gd name="adj1" fmla="val -4253"/>
              <a:gd name="adj2" fmla="val -879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ist ein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mtClean="0">
                <a:solidFill>
                  <a:schemeClr val="bg1"/>
                </a:solidFill>
              </a:rPr>
              <a:t>, </a:t>
            </a:r>
            <a:r>
              <a:rPr lang="de-DE" u="sng" smtClean="0">
                <a:solidFill>
                  <a:schemeClr val="bg1"/>
                </a:solidFill>
              </a:rPr>
              <a:t>mit </a:t>
            </a:r>
            <a:r>
              <a:rPr lang="de-DE" smtClean="0">
                <a:solidFill>
                  <a:schemeClr val="bg1"/>
                </a:solidFill>
              </a:rPr>
              <a:t>einem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Schnittstellenvererbung</a:t>
            </a:r>
            <a:r>
              <a:rPr lang="de-DE" sz="2000" dirty="0" smtClean="0"/>
              <a:t>:</a:t>
            </a:r>
            <a:br>
              <a:rPr lang="de-DE" sz="2000" dirty="0" smtClean="0"/>
            </a:b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Wenn die Oberklassen nur </a:t>
            </a:r>
            <a:r>
              <a:rPr lang="de-DE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dirty="0"/>
              <a:t> </a:t>
            </a:r>
            <a:r>
              <a:rPr lang="de-DE" sz="2000" dirty="0" smtClean="0"/>
              <a:t>Methoden</a:t>
            </a:r>
            <a:r>
              <a:rPr lang="de-DE" sz="2000" dirty="0"/>
              <a:t> </a:t>
            </a:r>
            <a:r>
              <a:rPr lang="de-DE" sz="2000" dirty="0" smtClean="0"/>
              <a:t>enthalten, </a:t>
            </a:r>
            <a:r>
              <a:rPr lang="de-DE" sz="2000" dirty="0"/>
              <a:t>dann ist Mehrfachvererbung überhaupt kein Problem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/>
              <a:t>Implementierungsvererbung</a:t>
            </a:r>
            <a:r>
              <a:rPr lang="de-DE" sz="2000" dirty="0"/>
              <a:t>: </a:t>
            </a:r>
            <a:endParaRPr lang="de-DE" sz="2000" dirty="0" smtClean="0"/>
          </a:p>
          <a:p>
            <a:pPr marL="0" indent="0">
              <a:buNone/>
            </a:pP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>Wird </a:t>
            </a:r>
            <a:r>
              <a:rPr lang="de-DE" sz="2000" dirty="0"/>
              <a:t>aber von mehreren Oberklassen wirklich </a:t>
            </a:r>
            <a:r>
              <a:rPr lang="de-DE" sz="2000" b="1" dirty="0"/>
              <a:t>Implementierung</a:t>
            </a:r>
            <a:r>
              <a:rPr lang="de-DE" sz="2000" dirty="0"/>
              <a:t> geerbt, so kann das zu Problemen führen…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dirty="0"/>
                <a:t>+</a:t>
              </a:r>
              <a:r>
                <a:rPr lang="de-DE" altLang="de-DE" sz="1400" b="0" dirty="0" err="1"/>
                <a:t>name</a:t>
              </a:r>
              <a:r>
                <a:rPr lang="de-DE" altLang="de-DE" sz="1400" b="0" dirty="0"/>
                <a:t> : </a:t>
              </a:r>
              <a:r>
                <a:rPr lang="de-DE" altLang="de-DE" sz="1400" b="0" dirty="0" err="1"/>
                <a:t>string</a:t>
              </a:r>
              <a:endParaRPr lang="de-DE" altLang="de-DE" sz="1400" b="0" dirty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 entspricht der Verwendung von </a:t>
            </a:r>
            <a:r>
              <a:rPr lang="de-DE" b="1" dirty="0">
                <a:solidFill>
                  <a:schemeClr val="bg1"/>
                </a:solidFill>
              </a:rPr>
              <a:t>Interfaces</a:t>
            </a:r>
            <a:r>
              <a:rPr lang="de-DE" dirty="0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smtClean="0">
                <a:solidFill>
                  <a:srgbClr val="005AA9"/>
                </a:solidFill>
              </a:rPr>
              <a:t>!</a:t>
            </a:r>
            <a:endParaRPr lang="en-US" sz="11500" b="1" dirty="0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Wie funktioniert Mehrfachvererbung in Java?</a:t>
            </a:r>
            <a:endParaRPr lang="en-US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en-US" b="1" dirty="0" err="1" smtClean="0"/>
              <a:t>Frage</a:t>
            </a:r>
            <a:r>
              <a:rPr lang="en-US" dirty="0" smtClean="0"/>
              <a:t>: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dirty="0" smtClean="0"/>
              <a:t> in Java die </a:t>
            </a:r>
            <a:r>
              <a:rPr lang="en-US" dirty="0" err="1" smtClean="0"/>
              <a:t>folgende</a:t>
            </a:r>
            <a:r>
              <a:rPr lang="en-US" dirty="0" smtClean="0"/>
              <a:t> Situation </a:t>
            </a:r>
            <a:r>
              <a:rPr lang="en-US" dirty="0" err="1" smtClean="0"/>
              <a:t>gelöst</a:t>
            </a:r>
            <a:r>
              <a:rPr lang="en-US" dirty="0" smtClean="0"/>
              <a:t>?</a:t>
            </a:r>
          </a:p>
          <a:p>
            <a:r>
              <a:rPr lang="en-US" b="1" dirty="0" err="1" smtClean="0"/>
              <a:t>Antwort</a:t>
            </a:r>
            <a:r>
              <a:rPr lang="en-US" dirty="0" smtClean="0"/>
              <a:t>: Gar </a:t>
            </a:r>
            <a:r>
              <a:rPr lang="en-US" dirty="0" err="1" smtClean="0"/>
              <a:t>nicht</a:t>
            </a:r>
            <a:r>
              <a:rPr lang="en-US" dirty="0" smtClean="0"/>
              <a:t> – </a:t>
            </a:r>
            <a:r>
              <a:rPr lang="en-US" dirty="0" err="1" smtClean="0"/>
              <a:t>darf</a:t>
            </a:r>
            <a:r>
              <a:rPr lang="en-US" dirty="0" smtClean="0"/>
              <a:t> so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vorkommen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dirty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dirty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077072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dirty="0" smtClean="0"/>
              <a:t>Templates</a:t>
            </a:r>
            <a:br>
              <a:rPr lang="de-DE" altLang="de-DE" b="0" dirty="0" smtClean="0"/>
            </a:br>
            <a:r>
              <a:rPr lang="de-DE" altLang="de-DE" b="0" dirty="0" smtClean="0"/>
              <a:t/>
            </a:r>
            <a:br>
              <a:rPr lang="de-DE" altLang="de-DE" b="0" dirty="0" smtClean="0"/>
            </a:b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dirty="0" err="1" smtClean="0"/>
              <a:t>Funktionszeiger</a:t>
            </a:r>
            <a:r>
              <a:rPr lang="de-DE" altLang="de-DE" b="0" dirty="0" smtClean="0"/>
              <a:t> und Funktionsobjekte</a:t>
            </a:r>
            <a:br>
              <a:rPr lang="de-DE" altLang="de-DE" b="0" dirty="0" smtClean="0"/>
            </a:b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dirty="0" smtClean="0"/>
              <a:t>Überblick der Standard C++ Library</a:t>
            </a:r>
            <a:br>
              <a:rPr lang="de-DE" altLang="de-DE" b="0" dirty="0" smtClean="0"/>
            </a:br>
            <a:r>
              <a:rPr lang="de-DE" altLang="de-DE" b="0" dirty="0" smtClean="0"/>
              <a:t/>
            </a:r>
            <a:br>
              <a:rPr lang="de-DE" altLang="de-DE" b="0" dirty="0" smtClean="0"/>
            </a:b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dirty="0" err="1" smtClean="0"/>
              <a:t>Buildprozess</a:t>
            </a:r>
            <a:r>
              <a:rPr lang="de-DE" altLang="de-DE" b="0" dirty="0"/>
              <a:t> </a:t>
            </a:r>
            <a:r>
              <a:rPr lang="de-DE" altLang="de-DE" b="0" dirty="0" smtClean="0"/>
              <a:t>mit </a:t>
            </a:r>
            <a:r>
              <a:rPr lang="de-DE" altLang="de-DE" b="0" dirty="0" err="1" smtClean="0"/>
              <a:t>Makefiles</a:t>
            </a:r>
            <a:endParaRPr lang="de-DE" altLang="de-DE" b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 dirty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 dirty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&lt;T&gt;</a:t>
              </a:r>
              <a:endParaRPr lang="en-US" dirty="0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 dirty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861048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 dirty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dirty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 dirty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 dirty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 dirty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hteck 4"/>
          <p:cNvSpPr/>
          <p:nvPr/>
        </p:nvSpPr>
        <p:spPr>
          <a:xfrm>
            <a:off x="4092141" y="4912270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Veranstaltungen an der TU </a:t>
            </a:r>
            <a:r>
              <a:rPr lang="de-DE" dirty="0" smtClean="0"/>
              <a:t>Darmstadt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mtClean="0"/>
              <a:t>18-ad-1020-vl </a:t>
            </a:r>
            <a:r>
              <a:rPr lang="de-DE" b="1" dirty="0"/>
              <a:t>Programmierung in der Automatisierungstechnik in C/C++</a:t>
            </a:r>
            <a:r>
              <a:rPr lang="de-DE" dirty="0"/>
              <a:t> (V1+Ü1)</a:t>
            </a:r>
            <a:br>
              <a:rPr lang="de-DE" dirty="0"/>
            </a:br>
            <a:r>
              <a:rPr lang="de-DE" sz="1200" dirty="0">
                <a:hlinkClick r:id="rId2"/>
              </a:rPr>
              <a:t>http://</a:t>
            </a:r>
            <a:r>
              <a:rPr lang="de-DE" sz="1200" smtClean="0">
                <a:hlinkClick r:id="rId2"/>
              </a:rPr>
              <a:t>www.rmr.tu-darmstadt.de/lehre_rmr/vorlesungen_rmr/wintersemester/programmierung_aut/index.de.jsp</a:t>
            </a:r>
            <a:r>
              <a:rPr lang="de-DE" sz="1200" smtClean="0"/>
              <a:t> </a:t>
            </a:r>
          </a:p>
          <a:p>
            <a:pPr marL="692150" lvl="1" indent="-342900"/>
            <a:r>
              <a:rPr lang="de-DE" smtClean="0"/>
              <a:t>starker Fokus auf Grundlagen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Templates</a:t>
            </a:r>
            <a:endParaRPr lang="en-US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 dirty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 dirty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dirty="0" smtClean="0"/>
                <a:t>&lt;T&gt;</a:t>
              </a:r>
              <a:endParaRPr lang="en-US" sz="5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Rückschau: Containerproblem und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dirty="0" smtClean="0">
                <a:solidFill>
                  <a:schemeClr val="bg1"/>
                </a:solidFill>
              </a:rPr>
              <a:t>technisch bedingt,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	keine Designentscheidung!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dirty="0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dirty="0" err="1" smtClean="0">
                <a:solidFill>
                  <a:schemeClr val="bg1"/>
                </a:solidFill>
              </a:rPr>
              <a:t>hierarchien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Besserer Ersatz (in diesem Fall):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Templates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5978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void* </a:t>
            </a:r>
            <a:r>
              <a:rPr lang="en-US" smtClean="0"/>
              <a:t>als typunsichere Lösung für das Containerproblem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7525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dirty="0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 smtClean="0"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dirty="0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</a:t>
            </a:r>
            <a:r>
              <a:rPr lang="en-US" sz="1400" b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endParaRPr lang="en-US" sz="14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dirty="0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</a:t>
            </a:r>
            <a:r>
              <a:rPr lang="en-US" sz="1400" b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: '%s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endParaRPr lang="en-US" sz="14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 dirty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08104" y="4173550"/>
            <a:ext cx="2358008" cy="667829"/>
          </a:xfrm>
          <a:prstGeom prst="wedgeRoundRectCallout">
            <a:avLst>
              <a:gd name="adj1" fmla="val -95374"/>
              <a:gd name="adj2" fmla="val 1845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Expliziter </a:t>
            </a:r>
            <a:r>
              <a:rPr lang="de-DE" dirty="0" err="1" smtClean="0">
                <a:solidFill>
                  <a:schemeClr val="bg1"/>
                </a:solidFill>
              </a:rPr>
              <a:t>cast</a:t>
            </a:r>
            <a:r>
              <a:rPr lang="de-DE" dirty="0" smtClean="0">
                <a:solidFill>
                  <a:schemeClr val="bg1"/>
                </a:solidFill>
              </a:rPr>
              <a:t> nötig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Typinformation geht verloren </a:t>
            </a:r>
            <a:r>
              <a:rPr lang="de-DE" dirty="0" smtClean="0">
                <a:solidFill>
                  <a:schemeClr val="bg1"/>
                </a:solidFill>
              </a:rPr>
              <a:t>– so ähnlich wie bei Java-Listen vor den </a:t>
            </a:r>
            <a:r>
              <a:rPr lang="de-DE" dirty="0" err="1" smtClean="0">
                <a:solidFill>
                  <a:schemeClr val="bg1"/>
                </a:solidFill>
              </a:rPr>
              <a:t>Generics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624228" y="5424045"/>
            <a:ext cx="2376264" cy="8838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void* </a:t>
            </a:r>
            <a:r>
              <a:rPr lang="de-DE" smtClean="0">
                <a:solidFill>
                  <a:schemeClr val="bg1"/>
                </a:solidFill>
              </a:rPr>
              <a:t>ermöglicht generische Daten-strukturen auch in C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68422" y="5449600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smtClean="0">
                <a:solidFill>
                  <a:srgbClr val="005AA9"/>
                </a:solidFill>
              </a:rPr>
              <a:t>!</a:t>
            </a:r>
            <a:endParaRPr lang="en-US" sz="115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Templates: 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2190750"/>
            <a:ext cx="3241675" cy="661988"/>
          </a:xfrm>
          <a:prstGeom prst="wedgeRoundRectCallout">
            <a:avLst>
              <a:gd name="adj1" fmla="val -30573"/>
              <a:gd name="adj2" fmla="val 1172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Implementierung mit einem Typ </a:t>
            </a:r>
            <a:r>
              <a:rPr lang="de-DE" b="1" dirty="0">
                <a:solidFill>
                  <a:schemeClr val="bg1"/>
                </a:solidFill>
              </a:rPr>
              <a:t>parametrisieren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3240088" cy="969963"/>
          </a:xfrm>
          <a:prstGeom prst="wedgeRoundRectCallout">
            <a:avLst>
              <a:gd name="adj1" fmla="val -19924"/>
              <a:gd name="adj2" fmla="val -89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 dirty="0">
                <a:solidFill>
                  <a:schemeClr val="bg1"/>
                </a:solidFill>
              </a:rPr>
              <a:t>zur Kompilierzeit generiert</a:t>
            </a:r>
          </a:p>
        </p:txBody>
      </p:sp>
      <p:sp>
        <p:nvSpPr>
          <p:cNvPr id="39" name="Abgerundete rechteckige Legende 38"/>
          <p:cNvSpPr/>
          <p:nvPr/>
        </p:nvSpPr>
        <p:spPr>
          <a:xfrm>
            <a:off x="5435600" y="1844675"/>
            <a:ext cx="3563938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C++-Templates sind eher mit einem </a:t>
            </a:r>
            <a:r>
              <a:rPr lang="de-DE" b="1" dirty="0">
                <a:solidFill>
                  <a:schemeClr val="bg1"/>
                </a:solidFill>
              </a:rPr>
              <a:t>Codegenerator</a:t>
            </a:r>
            <a:r>
              <a:rPr lang="de-DE" dirty="0">
                <a:solidFill>
                  <a:schemeClr val="bg1"/>
                </a:solidFill>
              </a:rPr>
              <a:t> als mit Java-</a:t>
            </a:r>
            <a:r>
              <a:rPr lang="de-DE" dirty="0" err="1">
                <a:solidFill>
                  <a:schemeClr val="bg1"/>
                </a:solidFill>
              </a:rPr>
              <a:t>Generics</a:t>
            </a:r>
            <a:r>
              <a:rPr lang="de-DE" dirty="0">
                <a:solidFill>
                  <a:schemeClr val="bg1"/>
                </a:solidFill>
              </a:rPr>
              <a:t> zu vergleichen!</a:t>
            </a:r>
          </a:p>
        </p:txBody>
      </p:sp>
      <p:sp>
        <p:nvSpPr>
          <p:cNvPr id="40" name="Abgerundete rechteckige Legende 39"/>
          <p:cNvSpPr/>
          <p:nvPr/>
        </p:nvSpPr>
        <p:spPr>
          <a:xfrm>
            <a:off x="5580063" y="4057650"/>
            <a:ext cx="3390900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C++-Templates induzieren ein </a:t>
            </a:r>
            <a:r>
              <a:rPr lang="de-DE" b="1">
                <a:solidFill>
                  <a:schemeClr val="bg1"/>
                </a:solidFill>
              </a:rPr>
              <a:t>implizites </a:t>
            </a:r>
            <a:r>
              <a:rPr lang="de-DE" b="1" smtClean="0">
                <a:solidFill>
                  <a:schemeClr val="bg1"/>
                </a:solidFill>
              </a:rPr>
              <a:t>"Interface"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durch die Art der Verwendung des generischen Typparameters 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Unterschiedliche Rückgabetypen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Template-Instantiierung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Durch die Belegung des Typparameters (hier: T) entsteht eine (neue) Instanz des Klassentemplates</a:t>
            </a:r>
            <a:endParaRPr lang="en-US"/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888432"/>
          </a:xfrm>
          <a:prstGeom prst="foldedCorner">
            <a:avLst>
              <a:gd name="adj" fmla="val 584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4" name="Textfeld 3"/>
          <p:cNvSpPr txBox="1"/>
          <p:nvPr/>
        </p:nvSpPr>
        <p:spPr>
          <a:xfrm>
            <a:off x="775297" y="4956735"/>
            <a:ext cx="20013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Template-Klasse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112745" y="6021288"/>
            <a:ext cx="26810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Instantiiertes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4" y="2660650"/>
            <a:ext cx="5041081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Function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weight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Mehrere </a:t>
            </a:r>
            <a:r>
              <a:rPr lang="de-DE" b="1" dirty="0">
                <a:solidFill>
                  <a:schemeClr val="bg1"/>
                </a:solidFill>
              </a:rPr>
              <a:t>Typparameter </a:t>
            </a:r>
            <a:r>
              <a:rPr lang="de-DE" dirty="0">
                <a:solidFill>
                  <a:schemeClr val="bg1"/>
                </a:solidFill>
              </a:rPr>
              <a:t>möglich (auch </a:t>
            </a:r>
            <a:r>
              <a:rPr lang="de-DE">
                <a:solidFill>
                  <a:schemeClr val="bg1"/>
                </a:solidFill>
              </a:rPr>
              <a:t>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kann genauso wie in einer Klasse </a:t>
            </a:r>
            <a:r>
              <a:rPr lang="de-DE" b="1" dirty="0">
                <a:solidFill>
                  <a:schemeClr val="bg1"/>
                </a:solidFill>
              </a:rPr>
              <a:t>frei verwende</a:t>
            </a:r>
            <a:r>
              <a:rPr lang="de-DE" dirty="0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 ist besonders für </a:t>
            </a:r>
            <a:r>
              <a:rPr lang="de-DE" b="1" dirty="0">
                <a:solidFill>
                  <a:schemeClr val="bg1"/>
                </a:solidFill>
              </a:rPr>
              <a:t>generische Algorithmen</a:t>
            </a:r>
            <a:r>
              <a:rPr lang="de-DE" dirty="0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(people, people + 2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 smtClean="0">
                <a:solidFill>
                  <a:schemeClr val="bg1"/>
                </a:solidFill>
              </a:rPr>
              <a:t>Defaulttyp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i="1" dirty="0" smtClean="0">
                <a:solidFill>
                  <a:schemeClr val="bg1"/>
                </a:solidFill>
              </a:rPr>
              <a:t>Person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373216"/>
            <a:ext cx="1839521" cy="1151409"/>
          </a:xfrm>
          <a:prstGeom prst="wedgeRoundRectCallout">
            <a:avLst>
              <a:gd name="adj1" fmla="val 46696"/>
              <a:gd name="adj2" fmla="val -564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"Primitive" </a:t>
            </a:r>
            <a:r>
              <a:rPr lang="de-DE" dirty="0">
                <a:solidFill>
                  <a:schemeClr val="bg1"/>
                </a:solidFill>
              </a:rPr>
              <a:t>können auch verwendet werden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447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</a:t>
            </a:r>
            <a:r>
              <a:rPr lang="de-DE" altLang="de-DE" sz="1800" b="0" smtClean="0"/>
              <a:t>die allgegenwärtige Oberklasse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de-DE" altLang="de-DE" sz="1800" b="0" smtClean="0"/>
              <a:t> in Java teuer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 dirty="0"/>
              <a:t>ist genau damit gemeint, dass Templates eine Schnittstelle induzieren</a:t>
            </a:r>
            <a:r>
              <a:rPr lang="de-DE" altLang="de-DE" sz="1800" b="0" dirty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>Was sind </a:t>
            </a:r>
            <a:r>
              <a:rPr lang="de-DE" altLang="de-DE" sz="1800" b="0" dirty="0" smtClean="0"/>
              <a:t>Vorteile </a:t>
            </a:r>
            <a:r>
              <a:rPr lang="de-DE" altLang="de-DE" sz="1800" b="0" dirty="0"/>
              <a:t>und </a:t>
            </a:r>
            <a:r>
              <a:rPr lang="de-DE" altLang="de-DE" sz="1800" b="0" dirty="0" smtClean="0"/>
              <a:t>Nachteile </a:t>
            </a:r>
            <a:r>
              <a:rPr lang="de-DE" altLang="de-DE" sz="1800" b="0" dirty="0"/>
              <a:t>dieser Art </a:t>
            </a:r>
            <a:r>
              <a:rPr lang="de-DE" altLang="de-DE" sz="1800" b="0"/>
              <a:t>von </a:t>
            </a:r>
            <a:r>
              <a:rPr lang="de-DE" altLang="de-DE" sz="1800" b="0" smtClean="0"/>
              <a:t>"impliziten" </a:t>
            </a:r>
            <a:r>
              <a:rPr lang="de-DE" altLang="de-DE" sz="1800" b="0" dirty="0"/>
              <a:t>Schnittstellen?</a:t>
            </a:r>
            <a:br>
              <a:rPr lang="de-DE" altLang="de-DE" sz="1800" b="0" dirty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/>
              <a:t>Was </a:t>
            </a:r>
            <a:r>
              <a:rPr lang="de-DE" altLang="de-DE" sz="1800" b="0"/>
              <a:t>ist </a:t>
            </a:r>
            <a:r>
              <a:rPr lang="de-DE" altLang="de-DE" sz="1800" b="0" smtClean="0"/>
              <a:t>der </a:t>
            </a:r>
            <a:r>
              <a:rPr lang="de-DE" altLang="de-DE" sz="1800" b="0" dirty="0"/>
              <a:t>Unterschied zwischen C++-Templates und Java-</a:t>
            </a:r>
            <a:r>
              <a:rPr lang="de-DE" altLang="de-DE" sz="1800" b="0" dirty="0" err="1"/>
              <a:t>Generics</a:t>
            </a:r>
            <a:r>
              <a:rPr lang="de-DE" altLang="de-DE" sz="1800" b="0" dirty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en-US" sz="2000" dirty="0" smtClean="0"/>
              <a:t>Template-Code</a:t>
            </a:r>
            <a:endParaRPr lang="en-US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en-US" sz="2000" dirty="0" err="1" smtClean="0"/>
              <a:t>Induzierte</a:t>
            </a:r>
            <a:r>
              <a:rPr lang="en-US" sz="2000" dirty="0" smtClean="0"/>
              <a:t> </a:t>
            </a:r>
            <a:r>
              <a:rPr lang="en-US" sz="2000" dirty="0" err="1" smtClean="0"/>
              <a:t>Schnittstellen</a:t>
            </a:r>
            <a:endParaRPr lang="en-US" sz="200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weight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 dirty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 dirty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 dirty="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Online C</a:t>
            </a:r>
            <a:r>
              <a:rPr lang="en-US" dirty="0" smtClean="0"/>
              <a:t>++-</a:t>
            </a:r>
            <a:r>
              <a:rPr lang="en-US" dirty="0" err="1" smtClean="0"/>
              <a:t>Referenzen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/>
                </a:solidFill>
                <a:hlinkClick r:id="rId2"/>
              </a:rPr>
              <a:t>http://</a:t>
            </a:r>
            <a:r>
              <a:rPr lang="en-US" sz="2000">
                <a:solidFill>
                  <a:schemeClr val="accent2"/>
                </a:solidFill>
                <a:hlinkClick r:id="rId2"/>
              </a:rPr>
              <a:t>www.cplusplus.com</a:t>
            </a:r>
            <a:r>
              <a:rPr lang="en-US" sz="2000" smtClean="0">
                <a:solidFill>
                  <a:schemeClr val="accent2"/>
                </a:solidFill>
                <a:hlinkClick r:id="rId2"/>
              </a:rPr>
              <a:t>/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/>
                </a:solidFill>
                <a:hlinkClick r:id="rId3"/>
              </a:rPr>
              <a:t>http</a:t>
            </a:r>
            <a:r>
              <a:rPr lang="en-US" sz="2000">
                <a:solidFill>
                  <a:schemeClr val="accent2"/>
                </a:solidFill>
                <a:hlinkClick r:id="rId3"/>
              </a:rPr>
              <a:t>://</a:t>
            </a:r>
            <a:r>
              <a:rPr lang="en-US" sz="2000" smtClean="0">
                <a:solidFill>
                  <a:schemeClr val="accent2"/>
                </a:solidFill>
                <a:hlinkClick r:id="rId3"/>
              </a:rPr>
              <a:t>en.cppreference.com/w/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mtClean="0"/>
              <a:t>Erläuterung von </a:t>
            </a:r>
            <a:r>
              <a:rPr lang="en-US" b="1" smtClean="0"/>
              <a:t>Best Practices </a:t>
            </a:r>
            <a:r>
              <a:rPr lang="en-US" smtClean="0"/>
              <a:t>und </a:t>
            </a:r>
            <a:r>
              <a:rPr lang="en-US" b="1"/>
              <a:t>Programmierkonzepten </a:t>
            </a:r>
            <a:r>
              <a:rPr lang="en-US" smtClean="0"/>
              <a:t>für C++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dirty="0" err="1" smtClean="0"/>
              <a:t>Mixins</a:t>
            </a:r>
            <a:r>
              <a:rPr lang="de-DE" altLang="de-DE" dirty="0"/>
              <a:t>: Mehrfachvererbung trifft Templates</a:t>
            </a:r>
            <a:endParaRPr lang="de-DE" altLang="de-DE" sz="200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Mixins</a:t>
            </a:r>
            <a:r>
              <a:rPr lang="de-DE" dirty="0">
                <a:solidFill>
                  <a:schemeClr val="bg1"/>
                </a:solidFill>
              </a:rPr>
              <a:t> werden als Typparameter </a:t>
            </a:r>
            <a:r>
              <a:rPr lang="de-DE" dirty="0" smtClean="0">
                <a:solidFill>
                  <a:schemeClr val="bg1"/>
                </a:solidFill>
              </a:rPr>
              <a:t>definiert…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…</a:t>
            </a:r>
            <a:r>
              <a:rPr lang="de-DE" smtClean="0">
                <a:solidFill>
                  <a:schemeClr val="bg1"/>
                </a:solidFill>
              </a:rPr>
              <a:t>und "reingemischt" </a:t>
            </a:r>
            <a:r>
              <a:rPr lang="de-DE" dirty="0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dirty="0" err="1" smtClean="0"/>
              <a:t>Mixins</a:t>
            </a:r>
            <a:r>
              <a:rPr lang="de-DE" altLang="de-DE" dirty="0" smtClean="0"/>
              <a:t>: Mehrfachvererbung </a:t>
            </a:r>
            <a:r>
              <a:rPr lang="de-DE" altLang="de-DE" dirty="0"/>
              <a:t>trifft Templates</a:t>
            </a:r>
            <a:endParaRPr lang="de-DE" altLang="de-DE" sz="200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Benutzer kann eine konkrete </a:t>
            </a:r>
            <a:r>
              <a:rPr lang="de-DE">
                <a:solidFill>
                  <a:schemeClr val="bg1"/>
                </a:solidFill>
              </a:rPr>
              <a:t>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 dirty="0">
                <a:solidFill>
                  <a:schemeClr val="bg1"/>
                </a:solidFill>
              </a:rPr>
              <a:t>kombiniert</a:t>
            </a:r>
            <a:r>
              <a:rPr lang="de-DE" dirty="0">
                <a:solidFill>
                  <a:schemeClr val="bg1"/>
                </a:solidFill>
              </a:rPr>
              <a:t> und </a:t>
            </a:r>
            <a:r>
              <a:rPr lang="de-DE" b="1" dirty="0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>
                  <a:solidFill>
                    <a:schemeClr val="bg1"/>
                  </a:solidFill>
                </a:rPr>
                <a:t>Die C++ </a:t>
              </a:r>
              <a:r>
                <a:rPr lang="de-DE" b="1" dirty="0">
                  <a:solidFill>
                    <a:schemeClr val="bg1"/>
                  </a:solidFill>
                </a:rPr>
                <a:t>Standard Template Library </a:t>
              </a:r>
              <a:r>
                <a:rPr lang="de-DE" dirty="0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dirty="0" err="1">
                  <a:solidFill>
                    <a:schemeClr val="bg1"/>
                  </a:solidFill>
                </a:rPr>
                <a:t>Mixins</a:t>
              </a:r>
              <a:r>
                <a:rPr lang="de-DE" dirty="0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dirty="0" smtClean="0">
                  <a:solidFill>
                    <a:srgbClr val="005AA9"/>
                  </a:solidFill>
                </a:rPr>
                <a:t>!</a:t>
              </a:r>
              <a:endParaRPr lang="en-US" sz="11500" b="1" dirty="0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dirty="0"/>
              <a:t>Schnittstellenvererbung</a:t>
            </a:r>
            <a:r>
              <a:rPr lang="de-DE" altLang="de-DE" b="0" dirty="0"/>
              <a:t> </a:t>
            </a:r>
            <a:r>
              <a:rPr lang="de-DE" altLang="de-DE" b="0" dirty="0" smtClean="0"/>
              <a:t>(</a:t>
            </a:r>
            <a:r>
              <a:rPr lang="de-DE" altLang="de-DE" b="0" dirty="0" smtClean="0">
                <a:sym typeface="Wingdings" panose="05000000000000000000" pitchFamily="2" charset="2"/>
              </a:rPr>
              <a:t></a:t>
            </a:r>
            <a:r>
              <a:rPr lang="de-DE" altLang="de-DE" b="0" dirty="0" smtClean="0"/>
              <a:t>Mehrfachvererbung in Java) sinnvoll</a:t>
            </a:r>
            <a:r>
              <a:rPr lang="de-DE" altLang="de-DE" b="0" dirty="0"/>
              <a:t>, nützlich (Design!) und </a:t>
            </a:r>
            <a:r>
              <a:rPr lang="de-DE" altLang="de-DE" b="0" dirty="0" smtClean="0"/>
              <a:t>zumeist unproblematisch</a:t>
            </a:r>
            <a:endParaRPr lang="de-DE" altLang="de-DE" b="0" dirty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dirty="0"/>
              <a:t>Implementierungsvererbung</a:t>
            </a:r>
            <a:r>
              <a:rPr lang="de-DE" altLang="de-DE" b="0" dirty="0"/>
              <a:t> (</a:t>
            </a:r>
            <a:r>
              <a:rPr lang="de-DE" altLang="de-DE" b="0" dirty="0">
                <a:sym typeface="Wingdings" panose="05000000000000000000" pitchFamily="2" charset="2"/>
              </a:rPr>
              <a:t></a:t>
            </a:r>
            <a:r>
              <a:rPr lang="de-DE" altLang="de-DE" b="0" dirty="0"/>
              <a:t>Mehrfachvererbung in </a:t>
            </a:r>
            <a:r>
              <a:rPr lang="de-DE" altLang="de-DE" b="0" dirty="0" smtClean="0"/>
              <a:t>C</a:t>
            </a:r>
            <a:r>
              <a:rPr lang="de-DE" altLang="de-DE" b="0" smtClean="0"/>
              <a:t>++) problematischer </a:t>
            </a:r>
            <a:r>
              <a:rPr lang="de-DE" altLang="de-DE" b="0" dirty="0"/>
              <a:t>und zu vermeiden (</a:t>
            </a:r>
            <a:r>
              <a:rPr lang="de-DE" altLang="de-DE" b="0"/>
              <a:t>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dirty="0" err="1"/>
              <a:t>Mixins</a:t>
            </a:r>
            <a:r>
              <a:rPr lang="de-DE" altLang="de-DE" b="0" dirty="0"/>
              <a:t> durchaus sinnvoll </a:t>
            </a:r>
            <a:r>
              <a:rPr lang="de-DE" altLang="de-DE" b="0" dirty="0" smtClean="0"/>
              <a:t>- eigentlich </a:t>
            </a:r>
            <a:r>
              <a:rPr lang="de-DE" altLang="de-DE" b="0" dirty="0"/>
              <a:t>eine Art </a:t>
            </a:r>
            <a:r>
              <a:rPr lang="de-DE" altLang="de-DE" b="0" dirty="0" smtClean="0"/>
              <a:t>Komposition</a:t>
            </a:r>
            <a:endParaRPr lang="de-DE" altLang="de-DE" b="0" dirty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dirty="0" smtClean="0"/>
              <a:t>FunktionsZeiger</a:t>
            </a:r>
            <a:r>
              <a:rPr lang="de-DE" smtClean="0"/>
              <a:t>, Funktions-objekte/Funktoren </a:t>
            </a:r>
            <a:r>
              <a:rPr lang="de-DE" dirty="0" smtClean="0"/>
              <a:t>und Methodenzeiger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Funktionszeiger</a:t>
            </a:r>
            <a:r>
              <a:rPr lang="en-US" smtClean="0"/>
              <a:t>: Beispiel (I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 dirty="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 dirty="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 dirty="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Methode, um die Laufzeit von Funktionen zu messen.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Allerdings</a:t>
            </a:r>
            <a:r>
              <a:rPr lang="de-DE" dirty="0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dirty="0" smtClean="0">
                <a:solidFill>
                  <a:schemeClr val="bg1"/>
                </a:solidFill>
              </a:rPr>
              <a:t>-Parameter und </a:t>
            </a:r>
            <a:r>
              <a:rPr lang="de-DE" dirty="0" err="1" smtClean="0">
                <a:solidFill>
                  <a:schemeClr val="bg1"/>
                </a:solidFill>
              </a:rPr>
              <a:t>void</a:t>
            </a:r>
            <a:r>
              <a:rPr lang="de-DE" dirty="0" smtClean="0">
                <a:solidFill>
                  <a:schemeClr val="bg1"/>
                </a:solidFill>
              </a:rPr>
              <a:t> als Rückgabewert haben.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Funktionszeiger</a:t>
            </a:r>
            <a:r>
              <a:rPr lang="en-US"/>
              <a:t>: </a:t>
            </a:r>
            <a:r>
              <a:rPr lang="en-US" smtClean="0"/>
              <a:t>Beispiel (II</a:t>
            </a:r>
            <a:r>
              <a:rPr lang="en-US" dirty="0" smtClean="0"/>
              <a:t>)</a:t>
            </a:r>
            <a:endParaRPr lang="de-DE" altLang="de-DE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std::cout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is not a valid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dirty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dirty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</a:rPr>
              <a:t>function</a:t>
            </a:r>
            <a:r>
              <a:rPr lang="de-DE" dirty="0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Verwendung ist </a:t>
            </a:r>
            <a:r>
              <a:rPr lang="de-DE" b="1" dirty="0">
                <a:solidFill>
                  <a:schemeClr val="bg1"/>
                </a:solidFill>
              </a:rPr>
              <a:t>sehr leichtgewichtig</a:t>
            </a:r>
            <a:r>
              <a:rPr lang="de-DE" dirty="0">
                <a:solidFill>
                  <a:schemeClr val="bg1"/>
                </a:solidFill>
              </a:rPr>
              <a:t> und erfordert keine </a:t>
            </a:r>
            <a:r>
              <a:rPr lang="de-DE">
                <a:solidFill>
                  <a:schemeClr val="bg1"/>
                </a:solidFill>
              </a:rPr>
              <a:t>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 dirty="0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Sogenannte </a:t>
            </a:r>
            <a:r>
              <a:rPr lang="de-DE" b="1" dirty="0">
                <a:solidFill>
                  <a:schemeClr val="bg1"/>
                </a:solidFill>
              </a:rPr>
              <a:t>Callback-Funktionen</a:t>
            </a:r>
            <a:r>
              <a:rPr lang="de-DE" dirty="0">
                <a:solidFill>
                  <a:schemeClr val="bg1"/>
                </a:solidFill>
              </a:rPr>
              <a:t> können </a:t>
            </a:r>
            <a:r>
              <a:rPr lang="de-DE" dirty="0" err="1">
                <a:solidFill>
                  <a:schemeClr val="bg1"/>
                </a:solidFill>
              </a:rPr>
              <a:t>Listener</a:t>
            </a:r>
            <a:r>
              <a:rPr lang="de-DE" dirty="0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Funktionszeiger</a:t>
            </a:r>
            <a:r>
              <a:rPr lang="de-DE" altLang="de-DE" dirty="0" smtClean="0"/>
              <a:t>: </a:t>
            </a:r>
            <a:r>
              <a:rPr lang="de-DE" altLang="de-DE" smtClean="0"/>
              <a:t>Beispiel (II)</a:t>
            </a:r>
            <a:endParaRPr lang="de-DE" altLang="de-DE" dirty="0" smtClean="0"/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a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is not a valid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Zeiger auf eine Funktion mit </a:t>
            </a:r>
            <a:r>
              <a:rPr lang="de-DE" altLang="de-DE" dirty="0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 dirty="0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Funktionszeiger</a:t>
            </a:r>
            <a:r>
              <a:rPr lang="de-DE" altLang="de-DE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des </a:t>
            </a:r>
            <a:r>
              <a:rPr lang="de-DE" b="1" dirty="0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Zeigertyp</a:t>
            </a:r>
            <a:r>
              <a:rPr lang="de-DE" dirty="0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Liste der </a:t>
            </a:r>
            <a:r>
              <a:rPr lang="de-DE" b="1" dirty="0">
                <a:solidFill>
                  <a:schemeClr val="bg1"/>
                </a:solidFill>
              </a:rPr>
              <a:t>Parametertypen</a:t>
            </a:r>
            <a:r>
              <a:rPr lang="de-DE" dirty="0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Adresse der Funktion</a:t>
            </a:r>
            <a:r>
              <a:rPr lang="de-DE" dirty="0">
                <a:solidFill>
                  <a:schemeClr val="bg1"/>
                </a:solidFill>
              </a:rPr>
              <a:t> (hier durch </a:t>
            </a:r>
            <a:r>
              <a:rPr lang="de-DE" dirty="0" smtClean="0">
                <a:solidFill>
                  <a:schemeClr val="bg1"/>
                </a:solidFill>
              </a:rPr>
              <a:t>Instanziierung </a:t>
            </a:r>
            <a:r>
              <a:rPr lang="de-DE" dirty="0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Name der Variable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 dirty="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dirty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dirty="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 dirty="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Funkoren aka. Funktionsobjekte</a:t>
            </a:r>
            <a:endParaRPr lang="de-DE" altLang="de-DE" dirty="0" smtClean="0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 dirty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Syntax </a:t>
            </a:r>
            <a:r>
              <a:rPr lang="de-DE" dirty="0" smtClean="0">
                <a:solidFill>
                  <a:schemeClr val="bg1"/>
                </a:solidFill>
              </a:rPr>
              <a:t>bleibt hier identisch, </a:t>
            </a:r>
            <a:r>
              <a:rPr lang="de-DE" dirty="0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operator</a:t>
            </a:r>
            <a:r>
              <a:rPr lang="de-DE" b="1" dirty="0">
                <a:solidFill>
                  <a:schemeClr val="bg1"/>
                </a:solidFill>
              </a:rPr>
              <a:t>()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erlaubt, Objekte mit </a:t>
            </a:r>
            <a:r>
              <a:rPr lang="de-DE" dirty="0" err="1" smtClean="0">
                <a:solidFill>
                  <a:schemeClr val="bg1"/>
                </a:solidFill>
              </a:rPr>
              <a:t>Funktionsyntax</a:t>
            </a:r>
            <a:r>
              <a:rPr lang="de-DE" dirty="0" smtClean="0">
                <a:solidFill>
                  <a:schemeClr val="bg1"/>
                </a:solidFill>
              </a:rPr>
              <a:t> anzusprechen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dirty="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 dirty="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 dirty="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 dirty="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dirty="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 dirty="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dirty="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dirty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.*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 dirty="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dirty="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 dirty="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Methodenzeiger sind </a:t>
            </a:r>
            <a:r>
              <a:rPr lang="de-DE" b="1" dirty="0" smtClean="0">
                <a:solidFill>
                  <a:schemeClr val="bg1"/>
                </a:solidFill>
              </a:rPr>
              <a:t>spezielle </a:t>
            </a:r>
            <a:r>
              <a:rPr lang="de-DE" b="1" dirty="0" err="1" smtClean="0">
                <a:solidFill>
                  <a:schemeClr val="bg1"/>
                </a:solidFill>
              </a:rPr>
              <a:t>Funktionszeiger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Beim Zeiger auf Methoden muss die </a:t>
            </a:r>
            <a:r>
              <a:rPr lang="de-DE" b="1" dirty="0">
                <a:solidFill>
                  <a:schemeClr val="bg1"/>
                </a:solidFill>
              </a:rPr>
              <a:t>Klasse </a:t>
            </a:r>
            <a:r>
              <a:rPr lang="de-DE" b="1">
                <a:solidFill>
                  <a:schemeClr val="bg1"/>
                </a:solidFill>
              </a:rPr>
              <a:t>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 dirty="0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Aufruf </a:t>
            </a:r>
            <a:r>
              <a:rPr lang="de-DE" b="1" dirty="0">
                <a:solidFill>
                  <a:schemeClr val="bg1"/>
                </a:solidFill>
              </a:rPr>
              <a:t>nur </a:t>
            </a:r>
            <a:r>
              <a:rPr lang="de-DE" dirty="0">
                <a:solidFill>
                  <a:schemeClr val="bg1"/>
                </a:solidFill>
              </a:rPr>
              <a:t>mit einer Instanz der </a:t>
            </a:r>
            <a:r>
              <a:rPr lang="de-DE" dirty="0" smtClean="0">
                <a:solidFill>
                  <a:schemeClr val="bg1"/>
                </a:solidFill>
              </a:rPr>
              <a:t>Klasse möglich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C++-FAQ (</a:t>
            </a:r>
            <a:r>
              <a:rPr lang="en-US">
                <a:solidFill>
                  <a:schemeClr val="accent2"/>
                </a:solidFill>
                <a:hlinkClick r:id="rId2"/>
              </a:rPr>
              <a:t>https://isocpp.org/wiki/faq</a:t>
            </a:r>
            <a:r>
              <a:rPr lang="en-US" smtClean="0">
                <a:solidFill>
                  <a:schemeClr val="accent2"/>
                </a:solidFill>
                <a:hlinkClick r:id="rId2"/>
              </a:rPr>
              <a:t>/</a:t>
            </a:r>
            <a:r>
              <a:rPr lang="en-US" smtClean="0"/>
              <a:t>)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</a:t>
            </a:r>
            <a:r>
              <a:rPr lang="de-DE" b="1" dirty="0" err="1" smtClean="0">
                <a:solidFill>
                  <a:schemeClr val="bg1"/>
                </a:solidFill>
              </a:rPr>
              <a:t>if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you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already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know</a:t>
            </a:r>
            <a:r>
              <a:rPr lang="de-DE" b="1" dirty="0" smtClean="0">
                <a:solidFill>
                  <a:schemeClr val="bg1"/>
                </a:solidFill>
              </a:rPr>
              <a:t>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Const</a:t>
            </a:r>
            <a:r>
              <a:rPr lang="de-DE" b="1" dirty="0" smtClean="0">
                <a:solidFill>
                  <a:schemeClr val="bg1"/>
                </a:solidFill>
              </a:rPr>
              <a:t>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des </a:t>
            </a:r>
            <a:r>
              <a:rPr lang="de-DE" b="1" dirty="0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Zeigertyp</a:t>
            </a:r>
            <a:r>
              <a:rPr lang="de-DE" dirty="0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Liste der </a:t>
            </a:r>
            <a:r>
              <a:rPr lang="de-DE" b="1" dirty="0">
                <a:solidFill>
                  <a:schemeClr val="bg1"/>
                </a:solidFill>
              </a:rPr>
              <a:t>Parametertypen</a:t>
            </a:r>
            <a:r>
              <a:rPr lang="de-DE" dirty="0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Adresse der </a:t>
            </a:r>
            <a:r>
              <a:rPr lang="de-DE" b="1" dirty="0" smtClean="0">
                <a:solidFill>
                  <a:schemeClr val="bg1"/>
                </a:solidFill>
              </a:rPr>
              <a:t>Methode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Name der Variable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Klasse der Methode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dirty="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dirty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.*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dirty="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-&gt;*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 dirty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Aufruf über </a:t>
            </a:r>
            <a:r>
              <a:rPr lang="de-DE" b="1" dirty="0" err="1" smtClean="0">
                <a:solidFill>
                  <a:schemeClr val="bg1"/>
                </a:solidFill>
              </a:rPr>
              <a:t>Dereferenzierung</a:t>
            </a:r>
            <a:r>
              <a:rPr lang="de-DE" b="1" dirty="0" smtClean="0">
                <a:solidFill>
                  <a:schemeClr val="bg1"/>
                </a:solidFill>
              </a:rPr>
              <a:t> des Methodenzeigers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 dirty="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&gt;,</a:t>
            </a:r>
            <a:r>
              <a:rPr lang="fr-FR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 dirty="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Funktionszeiger</a:t>
            </a:r>
            <a:r>
              <a:rPr lang="de-DE" altLang="de-DE" dirty="0" smtClean="0"/>
              <a:t>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Zeiger auf </a:t>
            </a:r>
            <a:r>
              <a:rPr lang="de-DE" b="1" dirty="0">
                <a:solidFill>
                  <a:schemeClr val="bg1"/>
                </a:solidFill>
              </a:rPr>
              <a:t>Methoden</a:t>
            </a:r>
            <a:r>
              <a:rPr lang="de-DE" dirty="0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… entsprechend ändert sich der Aufruf.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Automatische Typableitung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smtClean="0"/>
              <a:t>C++-Typen können </a:t>
            </a:r>
            <a:r>
              <a:rPr lang="en-US" b="1" smtClean="0"/>
              <a:t>komplex</a:t>
            </a:r>
            <a:r>
              <a:rPr lang="en-US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std::vector&lt;std::string&gt;::const_iterator x = v.begin();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std::string&amp; (*fp)(const std::string&amp;);</a:t>
            </a:r>
          </a:p>
          <a:p>
            <a:pPr marL="692150" lvl="1" indent="-342900">
              <a:buFontTx/>
              <a:buChar char="-"/>
            </a:pP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b="1" smtClean="0"/>
              <a:t>Neues Schlüsselwort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en-US"/>
              <a:t> </a:t>
            </a:r>
            <a:r>
              <a:rPr lang="en-US" smtClean="0"/>
              <a:t>macht das Leben einfacher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 x = v.begin();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 (auto x : v) {std::cout &lt;&lt; x &lt;&lt; std::endl;}</a:t>
            </a:r>
          </a:p>
          <a:p>
            <a:pPr marL="692150" lvl="1" indent="-342900">
              <a:buFontTx/>
              <a:buChar char="-"/>
            </a:pP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mtClean="0"/>
              <a:t>In der Klausur aus didaktischen Gründen </a:t>
            </a:r>
            <a:r>
              <a:rPr lang="en-US" b="1" smtClean="0">
                <a:solidFill>
                  <a:srgbClr val="C00000"/>
                </a:solidFill>
              </a:rPr>
              <a:t>verboten</a:t>
            </a:r>
            <a:r>
              <a:rPr lang="en-US" smtClean="0">
                <a:solidFill>
                  <a:srgbClr val="C00000"/>
                </a:solidFill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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Lambdas (C++11)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Lambda-Ausdruck</a:t>
            </a:r>
            <a:r>
              <a:rPr lang="en-US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C++11</a:t>
            </a:r>
            <a:r>
              <a:rPr lang="en-US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en-US"/>
              <a:t>W</a:t>
            </a:r>
            <a:r>
              <a:rPr lang="en-US" smtClean="0"/>
              <a:t>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In 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en-US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Beispiel:</a:t>
            </a:r>
            <a:br>
              <a:rPr lang="en-US" smtClean="0"/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 prefix = "Info: ";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 print = [=] (const std::string &amp;msg) 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{std::cout &lt;&lt; prefix &lt;&lt; msg &lt;&lt; std::endl;}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print("Hello World!"); // Output: Info: Hello World!</a:t>
            </a:r>
          </a:p>
          <a:p>
            <a:pPr marL="692150" lvl="1" indent="-342900">
              <a:buFontTx/>
              <a:buChar char="-"/>
            </a:pPr>
            <a:r>
              <a:rPr lang="en-US"/>
              <a:t>Mittels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/>
              <a:t> kann </a:t>
            </a:r>
            <a:r>
              <a:rPr lang="en-US" smtClean="0"/>
              <a:t>die Variable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en-US" smtClean="0"/>
              <a:t> aus dem Kontext von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/>
              <a:t> </a:t>
            </a:r>
            <a:r>
              <a:rPr lang="en-US" smtClean="0"/>
              <a:t>"</a:t>
            </a:r>
            <a:r>
              <a:rPr lang="en-US" b="1" smtClean="0"/>
              <a:t>eingefangen</a:t>
            </a:r>
            <a:r>
              <a:rPr lang="en-US" smtClean="0"/>
              <a:t>" werden (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en-US" smtClean="0"/>
              <a:t> "by value",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en-US" smtClean="0"/>
              <a:t> "by reference")</a:t>
            </a:r>
          </a:p>
          <a:p>
            <a:pPr marL="692150" lvl="1" indent="-342900">
              <a:buFontTx/>
              <a:buChar char="-"/>
            </a:pPr>
            <a:endParaRPr lang="en-US"/>
          </a:p>
          <a:p>
            <a:pPr marL="342900" indent="-342900">
              <a:buFontTx/>
              <a:buChar char="-"/>
            </a:pPr>
            <a:r>
              <a:rPr lang="en-US" b="1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en-US"/>
              <a:t>Beispiel: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Arrays.asList(1,2,3).stream()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	.map(x -&gt; x*x)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	.filter(x -&gt; x &lt; 7).collect(Collectors.toString());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Der Fluch des Most Vexing Parse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Warum</a:t>
            </a:r>
            <a:r>
              <a:rPr lang="en-US" smtClean="0"/>
              <a:t> funktioniert das Folgende nicht?</a:t>
            </a:r>
          </a:p>
          <a:p>
            <a:endParaRPr lang="en-US"/>
          </a:p>
          <a:p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r>
              <a:rPr lang="en-US" b="1"/>
              <a:t>Fehlermeldung</a:t>
            </a:r>
            <a:r>
              <a:rPr lang="en-US"/>
              <a:t>:</a:t>
            </a:r>
            <a:br>
              <a:rPr lang="en-US"/>
            </a:b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In function 'int main()': 7:7: error: request for member 'floorCount' in 'b', which is of non-class type 'Building</a:t>
            </a:r>
            <a:r>
              <a:rPr lang="en-US" sz="1200" smtClean="0">
                <a:latin typeface="Consolas" panose="020B0609020204030204" pitchFamily="49" charset="0"/>
                <a:cs typeface="Consolas" panose="020B0609020204030204" pitchFamily="49" charset="0"/>
              </a:rPr>
              <a:t>()'</a:t>
            </a:r>
          </a:p>
          <a:p>
            <a:r>
              <a:rPr lang="en-US" b="1" smtClean="0"/>
              <a:t>Grund</a:t>
            </a:r>
            <a:r>
              <a:rPr lang="en-US" smtClean="0"/>
              <a:t>: Der C++-Compiler interpretiert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mtClean="0"/>
              <a:t> als einen Funktionszeiger, der auf eine parameterlose,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en-US" smtClean="0"/>
              <a:t>-zurückgebende Funktion zeigt.</a:t>
            </a:r>
          </a:p>
          <a:p>
            <a:r>
              <a:rPr lang="en-US" b="1" smtClean="0"/>
              <a:t>Lösung:</a:t>
            </a:r>
            <a:r>
              <a:rPr lang="en-US" smtClean="0"/>
              <a:t> Klammern weglassen oder Initialisierungsliste (ab C++11)</a:t>
            </a: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899339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 dirty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sind Zeiger auf Funktionen nützlich? </a:t>
            </a: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/>
              <a:t>(*) </a:t>
            </a:r>
            <a:r>
              <a:rPr lang="de-DE" altLang="de-DE" sz="1800" b="0" dirty="0" smtClean="0"/>
              <a:t>Sind </a:t>
            </a:r>
            <a:r>
              <a:rPr lang="de-DE" altLang="de-DE" sz="1800" b="0" dirty="0"/>
              <a:t>Zeiger auf Funktionen in C++ genauso flexibel wie </a:t>
            </a:r>
            <a:r>
              <a:rPr lang="de-DE" altLang="de-DE" sz="1800" b="0"/>
              <a:t>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 dirty="0"/>
              <a:t>in (funktionalen) Programmiersprachen wie </a:t>
            </a:r>
            <a:r>
              <a:rPr lang="de-DE" altLang="de-DE" sz="1800" b="0" dirty="0" err="1"/>
              <a:t>Scheme</a:t>
            </a:r>
            <a:r>
              <a:rPr lang="de-DE" altLang="de-DE" sz="1800" b="0" dirty="0"/>
              <a:t>/Lisp/</a:t>
            </a:r>
            <a:r>
              <a:rPr lang="de-DE" altLang="de-DE" sz="1800" b="0" dirty="0" err="1"/>
              <a:t>Haskell</a:t>
            </a:r>
            <a:r>
              <a:rPr lang="de-DE" altLang="de-DE" sz="1800" b="0" dirty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oder </a:t>
            </a:r>
            <a:r>
              <a:rPr lang="de-DE" b="1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smtClean="0"/>
              <a:t>Standard Template Library (STL)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STL-Algorithmen</a:t>
            </a:r>
            <a:r>
              <a:rPr lang="de-DE" altLang="de-DE" smtClean="0"/>
              <a:t>: 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std::copy</a:t>
            </a:r>
            <a:endParaRPr lang="de-DE" alt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 dirty="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263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STL-weite Konvention </a:t>
            </a:r>
            <a:r>
              <a:rPr lang="de-DE" dirty="0" smtClean="0">
                <a:solidFill>
                  <a:schemeClr val="bg1"/>
                </a:solidFill>
              </a:rPr>
              <a:t>zur Nutzung von </a:t>
            </a:r>
            <a:r>
              <a:rPr lang="de-DE" dirty="0" err="1" smtClean="0">
                <a:solidFill>
                  <a:schemeClr val="bg1"/>
                </a:solidFill>
              </a:rPr>
              <a:t>Iteratoren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dirty="0" smtClean="0"/>
              <a:t>muss Operatoren ++, </a:t>
            </a:r>
            <a:r>
              <a:rPr lang="de-DE" altLang="de-DE" sz="1800" b="0" dirty="0"/>
              <a:t>*, ==, und != unterstützen</a:t>
            </a:r>
            <a:endParaRPr lang="de-DE" altLang="de-DE" sz="1800" dirty="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dirty="0" smtClean="0"/>
              <a:t>muss Operatoren ++ </a:t>
            </a:r>
            <a:r>
              <a:rPr lang="de-DE" altLang="de-DE" sz="1800" b="0" dirty="0"/>
              <a:t>und * unterstützen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 dirty="0"/>
              <a:t>Wieso ist diese Forderung notwendig</a:t>
            </a:r>
            <a:r>
              <a:rPr lang="de-DE" altLang="de-DE" sz="1800" b="0" dirty="0" smtClean="0"/>
              <a:t>?</a:t>
            </a:r>
            <a:endParaRPr lang="de-DE" altLang="de-DE" sz="1800" b="0" dirty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C++ online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Beispiele:</a:t>
            </a:r>
          </a:p>
          <a:p>
            <a:pPr marL="692150" lvl="1" indent="-342900"/>
            <a:r>
              <a:rPr lang="en-US" smtClean="0">
                <a:hlinkClick r:id="rId2"/>
              </a:rPr>
              <a:t>http://cpp.sh</a:t>
            </a:r>
            <a:endParaRPr lang="en-US" smtClean="0"/>
          </a:p>
          <a:p>
            <a:pPr marL="692150" lvl="1" indent="-342900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</a:t>
            </a:r>
            <a:r>
              <a:rPr lang="en-US" smtClean="0">
                <a:hlinkClick r:id="rId3"/>
              </a:rPr>
              <a:t>www.tutorialspoint.com/compile_cpp11_online.php</a:t>
            </a:r>
            <a:r>
              <a:rPr lang="en-US" smtClean="0"/>
              <a:t> </a:t>
            </a:r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84" y="3068960"/>
            <a:ext cx="5769843" cy="32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STL-Algorithmen</a:t>
            </a:r>
            <a:r>
              <a:rPr lang="de-DE" altLang="de-DE" smtClean="0"/>
              <a:t>: 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std::copy</a:t>
            </a:r>
            <a:endParaRPr lang="de-DE" alt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+ 5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Erzeugt einen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 dirty="0">
                <a:solidFill>
                  <a:schemeClr val="bg1"/>
                </a:solidFill>
              </a:rPr>
              <a:t> aus einem </a:t>
            </a:r>
            <a:r>
              <a:rPr lang="de-DE" dirty="0" smtClean="0">
                <a:solidFill>
                  <a:schemeClr val="bg1"/>
                </a:solidFill>
              </a:rPr>
              <a:t>Behälter (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Erzeugt einen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 dirty="0">
                <a:solidFill>
                  <a:schemeClr val="bg1"/>
                </a:solidFill>
              </a:rPr>
              <a:t> aus einem </a:t>
            </a:r>
            <a:r>
              <a:rPr lang="de-DE" dirty="0" smtClean="0">
                <a:solidFill>
                  <a:schemeClr val="bg1"/>
                </a:solidFill>
              </a:rPr>
              <a:t>Stream (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STL-Behälter bieten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 dirty="0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Generische </a:t>
            </a:r>
            <a:r>
              <a:rPr lang="de-DE" altLang="de-DE"/>
              <a:t>STL-Algorithmen</a:t>
            </a:r>
            <a:r>
              <a:rPr lang="de-DE" altLang="de-DE" smtClean="0"/>
              <a:t>:</a:t>
            </a:r>
            <a:r>
              <a:rPr lang="de-DE" altLang="de-DE" b="0">
                <a:latin typeface="Consolas" panose="020B0609020204030204" pitchFamily="49" charset="0"/>
                <a:cs typeface="Consolas" panose="020B0609020204030204" pitchFamily="49" charset="0"/>
              </a:rPr>
              <a:t> std::remove_copy_if</a:t>
            </a:r>
            <a:endParaRPr lang="en-US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hlinkClick r:id="rId2"/>
              </a:rPr>
              <a:t>http://www.cplusplus.com/reference/algorithm/remove_copy_if/</a:t>
            </a:r>
            <a:endParaRPr lang="de-DE" altLang="de-DE" sz="1200" b="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dirty="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dirty="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dirty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dirty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 dirty="0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dirty="0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 dirty="0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dirty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dirty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Wie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dirty="0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dirty="0" smtClean="0">
                <a:solidFill>
                  <a:schemeClr val="bg1"/>
                </a:solidFill>
              </a:rPr>
              <a:t>ausgelassen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wird.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STL-Algorithmen</a:t>
            </a:r>
            <a:r>
              <a:rPr lang="de-DE" altLang="de-DE" smtClean="0"/>
              <a:t>:  </a:t>
            </a:r>
            <a:r>
              <a:rPr lang="de-DE" altLang="de-DE" b="0" smtClean="0">
                <a:latin typeface="Consolas" panose="020B0609020204030204" pitchFamily="49" charset="0"/>
                <a:cs typeface="Consolas" panose="020B0609020204030204" pitchFamily="49" charset="0"/>
              </a:rPr>
              <a:t>std::remove_copy_if</a:t>
            </a:r>
            <a:endParaRPr lang="de-DE" altLang="de-DE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hlinkClick r:id="rId2"/>
              </a:rPr>
              <a:t>http://www.cplusplus.com/reference/algorithm/remove_copy_if/</a:t>
            </a:r>
            <a:endParaRPr lang="de-DE" altLang="de-DE" sz="1200" b="0" dirty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dirty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 smtClean="0">
                <a:solidFill>
                  <a:schemeClr val="bg1"/>
                </a:solidFill>
              </a:rPr>
              <a:t>Funktionszeiger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Funktion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dirty="0" smtClean="0">
                <a:solidFill>
                  <a:schemeClr val="bg1"/>
                </a:solidFill>
              </a:rPr>
              <a:t> entscheidet </a:t>
            </a:r>
            <a:r>
              <a:rPr lang="de-DE" dirty="0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Behälter</a:t>
            </a:r>
            <a:r>
              <a:rPr lang="de-DE" altLang="de-DE" smtClean="0"/>
              <a:t>: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std::priority_queue</a:t>
            </a:r>
            <a:endParaRPr lang="de-DE" altLang="de-DE" i="1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 dirty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Typ vom Inhalt </a:t>
            </a:r>
            <a:r>
              <a:rPr lang="de-DE" dirty="0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des </a:t>
            </a:r>
            <a:r>
              <a:rPr lang="de-DE" b="1" dirty="0">
                <a:solidFill>
                  <a:schemeClr val="bg1"/>
                </a:solidFill>
              </a:rPr>
              <a:t>darunterliegenden </a:t>
            </a:r>
            <a:r>
              <a:rPr lang="de-DE" b="1">
                <a:solidFill>
                  <a:schemeClr val="bg1"/>
                </a:solidFill>
              </a:rPr>
              <a:t>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Binäres Prädikat </a:t>
            </a: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i="1" dirty="0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 dirty="0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Default Template-Parameter erlauben </a:t>
            </a:r>
            <a:r>
              <a:rPr lang="de-DE" b="1" dirty="0">
                <a:solidFill>
                  <a:schemeClr val="bg1"/>
                </a:solidFill>
              </a:rPr>
              <a:t>einfache</a:t>
            </a:r>
            <a:r>
              <a:rPr lang="de-DE" dirty="0">
                <a:solidFill>
                  <a:schemeClr val="bg1"/>
                </a:solidFill>
              </a:rPr>
              <a:t>, aber bei Bedarf </a:t>
            </a:r>
            <a:r>
              <a:rPr lang="de-DE" b="1" dirty="0">
                <a:solidFill>
                  <a:schemeClr val="bg1"/>
                </a:solidFill>
              </a:rPr>
              <a:t>konfigurierbare</a:t>
            </a:r>
            <a:r>
              <a:rPr lang="de-DE" dirty="0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Damit Compiler weiß, dass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 dirty="0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Behälter</a:t>
            </a:r>
            <a:r>
              <a:rPr lang="de-DE" altLang="de-DE" smtClean="0"/>
              <a:t>: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std::priority_queue</a:t>
            </a:r>
            <a:endParaRPr lang="de-DE" alt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 dirty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  <a:endParaRPr lang="de-DE" altLang="de-DE" dirty="0" smtClean="0"/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7489825" cy="524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/>
              <a:t>Schleifen-basierte Lösung vs.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std::remove_compy_if</a:t>
            </a:r>
            <a:r>
              <a:rPr lang="en-US" altLang="de-DE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std::remove_copy_if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	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						// first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	 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result.end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						// last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dirty="0">
                <a:solidFill>
                  <a:srgbClr val="005032"/>
                </a:solidFill>
                <a:latin typeface="Consolas" pitchFamily="49" charset="0"/>
              </a:rPr>
              <a:t>			</a:t>
            </a:r>
            <a:r>
              <a:rPr lang="en-US" altLang="de-DE" sz="16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en-US" altLang="de-DE" sz="1600" b="0" smtClean="0">
                <a:solidFill>
                  <a:srgbClr val="005032"/>
                </a:solidFill>
                <a:latin typeface="Consolas" pitchFamily="49" charset="0"/>
              </a:rPr>
              <a:t>    ostream_iterator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	// result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even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en-US" altLang="de-DE" sz="1600" dirty="0" smtClean="0">
                <a:solidFill>
                  <a:srgbClr val="000000"/>
                </a:solidFill>
                <a:latin typeface="Consolas" pitchFamily="49" charset="0"/>
              </a:rPr>
              <a:t>						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predicate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latin typeface="+mj-lt"/>
                <a:cs typeface="Consolas" panose="020B0609020204030204" pitchFamily="49" charset="0"/>
              </a:rPr>
              <a:t>vs.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latin typeface="+mj-lt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template&lt;class T, typename InputIterator, typename OutputIterator&gt;</a:t>
            </a:r>
            <a:endParaRPr lang="de-DE" altLang="de-DE" sz="1600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void myCopyRemoveIf(InputIterator first, InputIterator last, OutputIterator result) {</a:t>
            </a:r>
            <a:endParaRPr lang="de-DE" altLang="de-DE" sz="14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for (T iter = first; iter != last; ++iter)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if (!P(*iter))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dirty="0" smtClean="0"/>
              <a:t>Was </a:t>
            </a:r>
            <a:r>
              <a:rPr lang="de-DE" altLang="de-DE" sz="1800"/>
              <a:t>ist </a:t>
            </a:r>
            <a:r>
              <a:rPr lang="de-DE" altLang="de-DE" sz="1800" smtClean="0"/>
              <a:t>"schöner"? Was ist fehleranfälliger? Was ist kompakter?</a:t>
            </a:r>
            <a:endParaRPr lang="de-DE" altLang="de-DE" sz="1800" dirty="0"/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 smtClean="0"/>
              <a:t>Mächtig</a:t>
            </a:r>
            <a:r>
              <a:rPr lang="de-DE" altLang="de-DE" b="0" dirty="0" smtClean="0"/>
              <a:t>, </a:t>
            </a:r>
            <a:r>
              <a:rPr lang="de-DE" altLang="de-DE" b="1" dirty="0" smtClean="0"/>
              <a:t>effizient</a:t>
            </a:r>
            <a:r>
              <a:rPr lang="de-DE" altLang="de-DE" b="0" dirty="0" smtClean="0"/>
              <a:t>, </a:t>
            </a:r>
            <a:r>
              <a:rPr lang="de-DE" altLang="de-DE" b="1" dirty="0" smtClean="0"/>
              <a:t>ausgereift</a:t>
            </a:r>
            <a:r>
              <a:rPr lang="de-DE" altLang="de-DE" b="0" dirty="0" smtClean="0"/>
              <a:t> und </a:t>
            </a:r>
            <a:r>
              <a:rPr lang="de-DE" altLang="de-DE" b="1" dirty="0"/>
              <a:t>g</a:t>
            </a:r>
            <a:r>
              <a:rPr lang="de-DE" altLang="de-DE" b="1" dirty="0" smtClean="0"/>
              <a:t>ut dokumentiert </a:t>
            </a:r>
          </a:p>
          <a:p>
            <a:endParaRPr lang="de-DE" altLang="de-DE" b="0" dirty="0" smtClean="0"/>
          </a:p>
          <a:p>
            <a:r>
              <a:rPr lang="de-DE" altLang="de-DE" b="0" dirty="0" smtClean="0"/>
              <a:t>Anspruchsvoll zu erlernen (???) (erfordert Wissen über Templates, Funktoren, </a:t>
            </a:r>
            <a:r>
              <a:rPr lang="de-DE" altLang="de-DE" b="0" dirty="0" err="1" smtClean="0"/>
              <a:t>Iteratoren</a:t>
            </a:r>
            <a:r>
              <a:rPr lang="de-DE" altLang="de-DE" b="0" dirty="0" smtClean="0"/>
              <a:t>, </a:t>
            </a:r>
            <a:r>
              <a:rPr lang="de-DE" altLang="de-DE" b="0" dirty="0" err="1" smtClean="0"/>
              <a:t>Mixins</a:t>
            </a:r>
            <a:r>
              <a:rPr lang="de-DE" altLang="de-DE" b="0" dirty="0" smtClean="0"/>
              <a:t>, …)</a:t>
            </a:r>
          </a:p>
          <a:p>
            <a:endParaRPr lang="de-DE" altLang="de-DE" b="0" dirty="0" smtClean="0"/>
          </a:p>
          <a:p>
            <a:r>
              <a:rPr lang="de-DE" altLang="de-DE" b="1" dirty="0" err="1" smtClean="0"/>
              <a:t>Boost</a:t>
            </a:r>
            <a:r>
              <a:rPr lang="de-DE" altLang="de-DE" dirty="0" smtClean="0"/>
              <a:t> </a:t>
            </a:r>
            <a:r>
              <a:rPr lang="de-DE" altLang="de-DE" b="0" smtClean="0"/>
              <a:t>als "Brutkasten" </a:t>
            </a:r>
            <a:r>
              <a:rPr lang="de-DE" altLang="de-DE" b="0" dirty="0" smtClean="0"/>
              <a:t>für die nächsten Standards</a:t>
            </a:r>
          </a:p>
          <a:p>
            <a:endParaRPr lang="de-DE" altLang="de-DE" b="0" dirty="0" smtClean="0"/>
          </a:p>
          <a:p>
            <a:r>
              <a:rPr lang="de-DE" altLang="de-DE" b="0" dirty="0" smtClean="0"/>
              <a:t>Vielleicht sogar als </a:t>
            </a:r>
            <a:r>
              <a:rPr lang="de-DE" altLang="de-DE" b="1" dirty="0" smtClean="0"/>
              <a:t>der Vorteil</a:t>
            </a:r>
            <a:r>
              <a:rPr lang="de-DE" altLang="de-DE" dirty="0" smtClean="0"/>
              <a:t> </a:t>
            </a:r>
            <a:r>
              <a:rPr lang="de-DE" altLang="de-DE" b="0" dirty="0" smtClean="0"/>
              <a:t>von C++ zu betrachten!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Makefiles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Makefiles</a:t>
            </a:r>
            <a:r>
              <a:rPr lang="de-DE" altLang="de-DE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dirty="0" smtClean="0"/>
              <a:t>Indem wir </a:t>
            </a:r>
            <a:r>
              <a:rPr lang="de-DE" altLang="de-DE" sz="1800" b="0" dirty="0" err="1" smtClean="0"/>
              <a:t>Eclipse</a:t>
            </a:r>
            <a:r>
              <a:rPr lang="de-DE" altLang="de-DE" sz="1800" b="0" dirty="0" smtClean="0"/>
              <a:t>-Projekte verwenden, </a:t>
            </a:r>
            <a:r>
              <a:rPr lang="de-DE" altLang="de-DE" sz="1800" dirty="0" smtClean="0"/>
              <a:t>binden wir uns an diese IDE.</a:t>
            </a:r>
            <a:br>
              <a:rPr lang="de-DE" altLang="de-DE" sz="1800" dirty="0" smtClean="0"/>
            </a:br>
            <a:endParaRPr lang="de-DE" altLang="de-DE" sz="1800" dirty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dirty="0" smtClean="0"/>
              <a:t>Tatsächlich gab es früher gar keine so mächtigen IDEs wie heute …</a:t>
            </a:r>
            <a:br>
              <a:rPr lang="de-DE" altLang="de-DE" sz="1800" b="0" dirty="0" smtClean="0"/>
            </a:b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dirty="0" smtClean="0"/>
              <a:t>… aber trotzdem große C/C++-</a:t>
            </a:r>
            <a:r>
              <a:rPr lang="de-DE" altLang="de-DE" sz="1800" b="0" smtClean="0"/>
              <a:t>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dirty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Wie soll man da den Überblick bewahren?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Mittels Regeln!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smtClean="0">
                <a:solidFill>
                  <a:srgbClr val="005AA9"/>
                </a:solidFill>
              </a:rPr>
              <a:t>?</a:t>
            </a:r>
            <a:endParaRPr lang="en-US" sz="3600" b="1" dirty="0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smtClean="0">
                <a:solidFill>
                  <a:srgbClr val="005AA9"/>
                </a:solidFill>
              </a:rPr>
              <a:t>!</a:t>
            </a:r>
            <a:endParaRPr lang="en-US" sz="3600" b="1" dirty="0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dirty="0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dirty="0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 smtClean="0"/>
                <a:t>Makefile</a:t>
              </a:r>
              <a:endParaRPr lang="en-US" dirty="0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dirty="0" smtClean="0">
                  <a:solidFill>
                    <a:schemeClr val="bg1"/>
                  </a:solidFill>
                </a:rPr>
                <a:t>Target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 smtClean="0">
                  <a:solidFill>
                    <a:schemeClr val="bg1"/>
                  </a:solidFill>
                </a:rPr>
                <a:t>Abhängigkeiten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 smtClean="0">
                  <a:solidFill>
                    <a:schemeClr val="bg1"/>
                  </a:solidFill>
                </a:rPr>
                <a:t>Befehl, um Target zu bauen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"Make is an expert system." [1]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en-US" b="1" smtClean="0"/>
              <a:t>Eingabe</a:t>
            </a:r>
            <a:r>
              <a:rPr lang="en-US" smtClean="0"/>
              <a:t>: Regelmenge (fix) + Zustand des Workspaces (variabel)</a:t>
            </a:r>
          </a:p>
          <a:p>
            <a:r>
              <a:rPr lang="en-US" b="1" smtClean="0"/>
              <a:t>Ausgabe</a:t>
            </a:r>
            <a:r>
              <a:rPr lang="en-US" smtClean="0"/>
              <a:t>: Notwendige Buildschritte (z.B. "Erzeuge main.o, Erzeuge prog")</a:t>
            </a:r>
            <a:endParaRPr lang="en-US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en-US" sz="7200" dirty="0" err="1" smtClean="0"/>
              <a:t>Fragen</a:t>
            </a:r>
            <a:r>
              <a:rPr lang="en-US" sz="7200" dirty="0" smtClean="0"/>
              <a:t>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Makefiles</a:t>
            </a:r>
            <a:r>
              <a:rPr lang="de-DE" altLang="de-DE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$^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-MMD -MP -c $&lt;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Erstes Target ist immer der </a:t>
            </a:r>
            <a:r>
              <a:rPr lang="de-DE" b="1" dirty="0" smtClean="0">
                <a:solidFill>
                  <a:schemeClr val="bg1"/>
                </a:solidFill>
              </a:rPr>
              <a:t>Default-Einstiegspunkt</a:t>
            </a:r>
            <a:r>
              <a:rPr lang="de-DE" dirty="0" smtClean="0">
                <a:solidFill>
                  <a:schemeClr val="bg1"/>
                </a:solidFill>
              </a:rPr>
              <a:t>. Eclipse will </a:t>
            </a:r>
            <a:r>
              <a:rPr lang="de-DE" i="1" dirty="0" smtClean="0">
                <a:solidFill>
                  <a:schemeClr val="bg1"/>
                </a:solidFill>
              </a:rPr>
              <a:t>all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Erzeugt Listen aller </a:t>
            </a:r>
            <a:r>
              <a:rPr lang="de-DE" dirty="0" err="1" smtClean="0">
                <a:solidFill>
                  <a:schemeClr val="bg1"/>
                </a:solidFill>
              </a:rPr>
              <a:t>Impl</a:t>
            </a:r>
            <a:r>
              <a:rPr lang="de-DE" dirty="0" smtClean="0">
                <a:solidFill>
                  <a:schemeClr val="bg1"/>
                </a:solidFill>
              </a:rPr>
              <a:t>-Dateien und der entsprechenden </a:t>
            </a:r>
            <a:r>
              <a:rPr lang="de-DE" i="1" dirty="0" err="1" smtClean="0">
                <a:solidFill>
                  <a:schemeClr val="bg1"/>
                </a:solidFill>
              </a:rPr>
              <a:t>Object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i="1" dirty="0" smtClean="0">
                <a:solidFill>
                  <a:schemeClr val="bg1"/>
                </a:solidFill>
              </a:rPr>
              <a:t>Files.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Platzhalter</a:t>
            </a:r>
            <a:r>
              <a:rPr lang="de-DE" dirty="0" smtClean="0">
                <a:solidFill>
                  <a:schemeClr val="bg1"/>
                </a:solidFill>
              </a:rPr>
              <a:t>: $^ - Abh.; $@ - Target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</a:t>
            </a:r>
            <a:r>
              <a:rPr lang="de-DE" dirty="0" smtClean="0">
                <a:solidFill>
                  <a:schemeClr val="bg1"/>
                </a:solidFill>
              </a:rPr>
              <a:t>$&lt; - Input; $@ - </a:t>
            </a:r>
            <a:r>
              <a:rPr lang="de-DE" dirty="0" err="1" smtClean="0">
                <a:solidFill>
                  <a:schemeClr val="bg1"/>
                </a:solidFill>
              </a:rPr>
              <a:t>output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Include</a:t>
            </a:r>
            <a:r>
              <a:rPr lang="de-DE" b="1" dirty="0" smtClean="0">
                <a:solidFill>
                  <a:schemeClr val="bg1"/>
                </a:solidFill>
              </a:rPr>
              <a:t>-Dependencies</a:t>
            </a:r>
            <a:r>
              <a:rPr lang="de-DE" dirty="0" smtClean="0">
                <a:solidFill>
                  <a:schemeClr val="bg1"/>
                </a:solidFill>
              </a:rPr>
              <a:t> (später)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Lösch-Regel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Makefiles</a:t>
            </a:r>
            <a:r>
              <a:rPr lang="de-DE" dirty="0" smtClean="0"/>
              <a:t>: Ablauf</a:t>
            </a:r>
            <a:endParaRPr lang="en-US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 dirty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1. Damit ich </a:t>
            </a:r>
            <a:r>
              <a:rPr lang="de-DE" i="1" dirty="0" smtClean="0">
                <a:solidFill>
                  <a:schemeClr val="bg1"/>
                </a:solidFill>
              </a:rPr>
              <a:t>all</a:t>
            </a:r>
            <a:r>
              <a:rPr lang="de-DE" dirty="0" smtClean="0">
                <a:solidFill>
                  <a:schemeClr val="bg1"/>
                </a:solidFill>
              </a:rPr>
              <a:t> erfüllen kann, brauche ich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>
                <a:solidFill>
                  <a:schemeClr val="bg1"/>
                </a:solidFill>
              </a:rPr>
              <a:t>2</a:t>
            </a:r>
            <a:r>
              <a:rPr lang="de-DE" dirty="0" smtClean="0">
                <a:solidFill>
                  <a:schemeClr val="bg1"/>
                </a:solidFill>
              </a:rPr>
              <a:t>. Falls ich kein </a:t>
            </a:r>
            <a:r>
              <a:rPr lang="de-DE" i="1" dirty="0" smtClean="0">
                <a:solidFill>
                  <a:schemeClr val="bg1"/>
                </a:solidFill>
              </a:rPr>
              <a:t>main.exe </a:t>
            </a:r>
            <a:r>
              <a:rPr lang="de-DE" dirty="0" smtClean="0">
                <a:solidFill>
                  <a:schemeClr val="bg1"/>
                </a:solidFill>
              </a:rPr>
              <a:t>habe, brauche ich alle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    </a:t>
            </a:r>
            <a:r>
              <a:rPr lang="de-DE" i="1" dirty="0" smtClean="0">
                <a:solidFill>
                  <a:schemeClr val="bg1"/>
                </a:solidFill>
              </a:rPr>
              <a:t>.o</a:t>
            </a:r>
            <a:r>
              <a:rPr lang="de-DE" dirty="0" smtClean="0">
                <a:solidFill>
                  <a:schemeClr val="bg1"/>
                </a:solidFill>
              </a:rPr>
              <a:t>-Dateien, um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 daraus zu linken.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3. Falls eine der </a:t>
            </a:r>
            <a:r>
              <a:rPr lang="de-DE" i="1" dirty="0" smtClean="0">
                <a:solidFill>
                  <a:schemeClr val="bg1"/>
                </a:solidFill>
              </a:rPr>
              <a:t>.o</a:t>
            </a:r>
            <a:r>
              <a:rPr lang="de-DE" dirty="0" smtClean="0">
                <a:solidFill>
                  <a:schemeClr val="bg1"/>
                </a:solidFill>
              </a:rPr>
              <a:t>-Dateien neuer ist als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   muss ich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 trotzdem neu bauen.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>
                <a:solidFill>
                  <a:schemeClr val="bg1"/>
                </a:solidFill>
              </a:rPr>
              <a:t>4</a:t>
            </a:r>
            <a:r>
              <a:rPr lang="de-DE" dirty="0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    </a:t>
            </a:r>
            <a:r>
              <a:rPr lang="de-DE" i="1" dirty="0" smtClean="0">
                <a:solidFill>
                  <a:schemeClr val="bg1"/>
                </a:solidFill>
              </a:rPr>
              <a:t>.o</a:t>
            </a:r>
            <a:r>
              <a:rPr lang="de-DE" dirty="0">
                <a:solidFill>
                  <a:schemeClr val="bg1"/>
                </a:solidFill>
              </a:rPr>
              <a:t>-</a:t>
            </a:r>
            <a:r>
              <a:rPr lang="de-DE" dirty="0" smtClean="0">
                <a:solidFill>
                  <a:schemeClr val="bg1"/>
                </a:solidFill>
              </a:rPr>
              <a:t>Dateien.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Makefiles</a:t>
            </a:r>
            <a:r>
              <a:rPr lang="de-DE" altLang="de-DE" dirty="0" smtClean="0"/>
              <a:t>: </a:t>
            </a:r>
            <a:r>
              <a:rPr lang="de-DE" altLang="de-DE" dirty="0" err="1" smtClean="0"/>
              <a:t>Include</a:t>
            </a:r>
            <a:r>
              <a:rPr lang="de-DE" altLang="de-DE" dirty="0" smtClean="0"/>
              <a:t>-Dependencies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$^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-MMD -MP -c $&lt;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Wenn sich ein Header ändert, müssen alle abhängigen Dateien (</a:t>
            </a:r>
            <a:r>
              <a:rPr lang="de-DE" b="0" i="1" kern="0" dirty="0" smtClean="0"/>
              <a:t>#</a:t>
            </a:r>
            <a:r>
              <a:rPr lang="de-DE" b="0" i="1" kern="0" dirty="0" err="1" smtClean="0"/>
              <a:t>include</a:t>
            </a:r>
            <a:r>
              <a:rPr lang="de-DE" b="0" kern="0" dirty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Wo sind eigentlich die </a:t>
            </a:r>
            <a:r>
              <a:rPr lang="de-DE" kern="0" dirty="0"/>
              <a:t>Header</a:t>
            </a:r>
            <a:r>
              <a:rPr lang="de-DE" b="0" kern="0" dirty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Dazu dienen die Flags </a:t>
            </a:r>
            <a:r>
              <a:rPr lang="de-DE" i="1" kern="0" dirty="0" smtClean="0"/>
              <a:t>-MMD</a:t>
            </a:r>
            <a:r>
              <a:rPr lang="de-DE" b="0" kern="0" dirty="0" smtClean="0"/>
              <a:t> </a:t>
            </a:r>
            <a:r>
              <a:rPr lang="de-DE" i="1" kern="0" dirty="0" smtClean="0"/>
              <a:t>-MP </a:t>
            </a:r>
            <a:r>
              <a:rPr lang="de-DE" b="0" kern="0" dirty="0" smtClean="0"/>
              <a:t>und </a:t>
            </a:r>
            <a:r>
              <a:rPr lang="de-DE" kern="0" dirty="0" smtClean="0"/>
              <a:t>-</a:t>
            </a:r>
            <a:r>
              <a:rPr lang="de-DE" i="1" kern="0" dirty="0" err="1" smtClean="0"/>
              <a:t>include</a:t>
            </a:r>
            <a:r>
              <a:rPr lang="de-DE" i="1" kern="0" dirty="0" smtClean="0"/>
              <a:t> $(</a:t>
            </a:r>
            <a:r>
              <a:rPr lang="de-DE" i="1" kern="0" dirty="0" err="1" smtClean="0"/>
              <a:t>deps</a:t>
            </a:r>
            <a:r>
              <a:rPr lang="de-DE" i="1" kern="0" dirty="0" smtClean="0"/>
              <a:t>)</a:t>
            </a:r>
            <a:r>
              <a:rPr lang="de-DE" b="0" i="1" kern="0" dirty="0" smtClean="0"/>
              <a:t>.</a:t>
            </a:r>
            <a:endParaRPr lang="en-US" b="0" kern="0" dirty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Building.d</a:t>
            </a:r>
            <a:endParaRPr lang="en-US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z.B.</a:t>
            </a:r>
            <a:endParaRPr lang="en-US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 smtClean="0"/>
              <a:t>Building.o</a:t>
            </a:r>
            <a:r>
              <a:rPr lang="de-DE" sz="1400" dirty="0" smtClean="0"/>
              <a:t>: Building.cpp Floor.hpp Person.hpp #...</a:t>
            </a:r>
            <a:br>
              <a:rPr lang="de-DE" sz="1400" dirty="0" smtClean="0"/>
            </a:br>
            <a:r>
              <a:rPr lang="de-DE" sz="1400" dirty="0" smtClean="0"/>
              <a:t>    # </a:t>
            </a:r>
            <a:r>
              <a:rPr lang="de-DE" sz="1400" dirty="0" err="1" smtClean="0"/>
              <a:t>nop</a:t>
            </a:r>
            <a:r>
              <a:rPr lang="de-DE" sz="1400" dirty="0" smtClean="0"/>
              <a:t/>
            </a:r>
            <a:br>
              <a:rPr lang="de-DE" sz="1400" dirty="0" smtClean="0"/>
            </a:br>
            <a:endParaRPr lang="de-DE" sz="1400" dirty="0" smtClean="0"/>
          </a:p>
          <a:p>
            <a:pPr algn="l"/>
            <a:r>
              <a:rPr lang="de-DE" sz="1400" dirty="0" smtClean="0"/>
              <a:t>Floor.hpp:</a:t>
            </a:r>
          </a:p>
          <a:p>
            <a:pPr algn="l"/>
            <a:r>
              <a:rPr lang="de-DE" sz="1400" dirty="0"/>
              <a:t> </a:t>
            </a:r>
            <a:r>
              <a:rPr lang="de-DE" sz="1400" dirty="0" smtClean="0"/>
              <a:t>   # </a:t>
            </a:r>
            <a:r>
              <a:rPr lang="de-DE" sz="1400" dirty="0" err="1" smtClean="0"/>
              <a:t>nop</a:t>
            </a:r>
            <a:endParaRPr lang="de-DE" sz="1400" dirty="0" smtClean="0"/>
          </a:p>
          <a:p>
            <a:pPr algn="l"/>
            <a:endParaRPr lang="de-DE" sz="1400" dirty="0"/>
          </a:p>
          <a:p>
            <a:pPr algn="l"/>
            <a:r>
              <a:rPr lang="de-DE" sz="1400" dirty="0" smtClean="0"/>
              <a:t>Person.hpp</a:t>
            </a:r>
            <a:br>
              <a:rPr lang="de-DE" sz="1400" dirty="0" smtClean="0"/>
            </a:br>
            <a:r>
              <a:rPr lang="de-DE" sz="1400" dirty="0" smtClean="0"/>
              <a:t>    # </a:t>
            </a:r>
            <a:r>
              <a:rPr lang="de-DE" sz="1400" dirty="0" err="1" smtClean="0"/>
              <a:t>nop</a:t>
            </a:r>
            <a:endParaRPr lang="en-US" sz="14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Makefiles: .PHONY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Ziel</a:t>
            </a:r>
            <a:r>
              <a:rPr lang="en-US" smtClean="0"/>
              <a:t> = </a:t>
            </a:r>
            <a:r>
              <a:rPr lang="en-US" b="1" smtClean="0"/>
              <a:t>Dateinamen(smuster)</a:t>
            </a:r>
            <a:r>
              <a:rPr lang="en-US" smtClean="0"/>
              <a:t> (bspw. main.exe)</a:t>
            </a:r>
          </a:p>
          <a:p>
            <a:pPr lvl="1"/>
            <a:r>
              <a:rPr lang="en-US" smtClean="0"/>
              <a:t>In unserem Beispiel: verletzt durch Ziele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en-US" smtClean="0"/>
              <a:t> und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en-US" smtClean="0"/>
              <a:t> </a:t>
            </a:r>
          </a:p>
          <a:p>
            <a:pPr lvl="1"/>
            <a:r>
              <a:rPr lang="en-US" smtClean="0"/>
              <a:t>Kein Problem, solange es keine Datei mit namen </a:t>
            </a:r>
            <a:r>
              <a:rPr lang="en-US" i="1" smtClean="0"/>
              <a:t>all</a:t>
            </a:r>
            <a:r>
              <a:rPr lang="en-US" smtClean="0"/>
              <a:t> oder </a:t>
            </a:r>
            <a:r>
              <a:rPr lang="en-US" i="1" smtClean="0"/>
              <a:t>clean</a:t>
            </a:r>
            <a:r>
              <a:rPr lang="en-US" smtClean="0"/>
              <a:t> gibt – andernfalls würde keines der Recipes ausgeführt werden, da zumindest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en-US" smtClean="0"/>
              <a:t> keine Vorbedingungen haben</a:t>
            </a:r>
          </a:p>
          <a:p>
            <a:r>
              <a:rPr lang="en-US" b="1" smtClean="0"/>
              <a:t>Lösung</a:t>
            </a:r>
            <a:r>
              <a:rPr lang="en-US" smtClean="0"/>
              <a:t>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en-US" smtClean="0"/>
              <a:t>-Deklaration</a:t>
            </a: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Makefiles: Fazit</a:t>
            </a:r>
            <a:endParaRPr lang="de-DE" alt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 err="1" smtClean="0"/>
              <a:t>Buildtools</a:t>
            </a:r>
            <a:r>
              <a:rPr lang="de-DE" altLang="de-DE" b="0" dirty="0" smtClean="0"/>
              <a:t> sind ab einer bestimmten Projektgröße </a:t>
            </a:r>
            <a:r>
              <a:rPr lang="de-DE" altLang="de-DE" b="1" dirty="0" smtClean="0"/>
              <a:t>unabdingbar</a:t>
            </a:r>
            <a:r>
              <a:rPr lang="de-DE" altLang="de-DE" b="0" dirty="0" smtClean="0"/>
              <a:t>.</a:t>
            </a:r>
            <a:r>
              <a:rPr lang="de-DE" altLang="de-DE" dirty="0" smtClean="0">
                <a:sym typeface="Wingdings" panose="05000000000000000000" pitchFamily="2" charset="2"/>
              </a:rPr>
              <a:t/>
            </a:r>
            <a:br>
              <a:rPr lang="de-DE" altLang="de-DE" dirty="0" smtClean="0">
                <a:sym typeface="Wingdings" panose="05000000000000000000" pitchFamily="2" charset="2"/>
              </a:rPr>
            </a:br>
            <a:endParaRPr lang="de-DE" altLang="de-DE" dirty="0" smtClean="0"/>
          </a:p>
          <a:p>
            <a:r>
              <a:rPr lang="de-DE" altLang="de-DE" b="0" dirty="0" err="1" smtClean="0"/>
              <a:t>Makefiles</a:t>
            </a:r>
            <a:r>
              <a:rPr lang="de-DE" altLang="de-DE" b="0" dirty="0" smtClean="0"/>
              <a:t> erlauben </a:t>
            </a:r>
            <a:r>
              <a:rPr lang="de-DE" altLang="de-DE" b="1" dirty="0" smtClean="0"/>
              <a:t>inkrementelles Bauen von Projekten</a:t>
            </a:r>
            <a:r>
              <a:rPr lang="de-DE" altLang="de-DE" dirty="0" smtClean="0"/>
              <a:t>…</a:t>
            </a:r>
            <a:br>
              <a:rPr lang="de-DE" altLang="de-DE" dirty="0" smtClean="0"/>
            </a:br>
            <a:endParaRPr lang="de-DE" altLang="de-DE" dirty="0" smtClean="0"/>
          </a:p>
          <a:p>
            <a:r>
              <a:rPr lang="de-DE" altLang="de-DE" dirty="0"/>
              <a:t> </a:t>
            </a:r>
            <a:r>
              <a:rPr lang="de-DE" altLang="de-DE" dirty="0" smtClean="0"/>
              <a:t>   </a:t>
            </a:r>
            <a:r>
              <a:rPr lang="de-DE" altLang="de-DE" b="0" dirty="0" smtClean="0"/>
              <a:t>… müssen aber gepflegt werden und sind </a:t>
            </a:r>
            <a:r>
              <a:rPr lang="de-DE" altLang="de-DE" b="1" dirty="0" smtClean="0"/>
              <a:t>nicht-trivial zu erlernen</a:t>
            </a:r>
            <a:r>
              <a:rPr lang="de-DE" altLang="de-DE" b="0" dirty="0" smtClean="0"/>
              <a:t>.</a:t>
            </a:r>
            <a:r>
              <a:rPr lang="de-DE" altLang="de-DE" dirty="0" smtClean="0"/>
              <a:t/>
            </a:r>
            <a:br>
              <a:rPr lang="de-DE" altLang="de-DE" dirty="0" smtClean="0"/>
            </a:br>
            <a:endParaRPr lang="de-DE" altLang="de-DE" dirty="0" smtClean="0"/>
          </a:p>
          <a:p>
            <a:r>
              <a:rPr lang="de-DE" altLang="de-DE" b="1" dirty="0" smtClean="0"/>
              <a:t>Alternativen: </a:t>
            </a:r>
            <a:r>
              <a:rPr lang="de-DE" altLang="de-DE" dirty="0" err="1" smtClean="0"/>
              <a:t>Makefile</a:t>
            </a:r>
            <a:r>
              <a:rPr lang="de-DE" altLang="de-DE" dirty="0" smtClean="0"/>
              <a:t>-Generatoren und andere </a:t>
            </a:r>
            <a:r>
              <a:rPr lang="de-DE" altLang="de-DE" dirty="0" err="1" smtClean="0"/>
              <a:t>Buildtools</a:t>
            </a:r>
            <a:r>
              <a:rPr lang="de-DE" altLang="de-DE" dirty="0" smtClean="0"/>
              <a:t/>
            </a:r>
            <a:br>
              <a:rPr lang="de-DE" altLang="de-DE" dirty="0" smtClean="0"/>
            </a:br>
            <a:endParaRPr lang="de-DE" altLang="de-DE" dirty="0" smtClean="0"/>
          </a:p>
          <a:p>
            <a:pPr lvl="1"/>
            <a:r>
              <a:rPr lang="de-DE" altLang="de-DE" i="1" dirty="0" err="1" smtClean="0"/>
              <a:t>cmake</a:t>
            </a:r>
            <a:r>
              <a:rPr lang="de-DE" altLang="de-DE" dirty="0" smtClean="0"/>
              <a:t>, </a:t>
            </a:r>
            <a:r>
              <a:rPr lang="de-DE" altLang="de-DE" i="1" dirty="0" err="1"/>
              <a:t>qmake</a:t>
            </a:r>
            <a:r>
              <a:rPr lang="de-DE" altLang="de-DE" dirty="0" smtClean="0"/>
              <a:t>: Generatoren für </a:t>
            </a:r>
            <a:r>
              <a:rPr lang="de-DE" altLang="de-DE" dirty="0" err="1" smtClean="0"/>
              <a:t>Makefiles</a:t>
            </a:r>
            <a:r>
              <a:rPr lang="de-DE" altLang="de-DE" dirty="0" smtClean="0"/>
              <a:t> (</a:t>
            </a:r>
            <a:r>
              <a:rPr lang="de-DE" altLang="de-DE" dirty="0" err="1" smtClean="0"/>
              <a:t>letzerer</a:t>
            </a:r>
            <a:r>
              <a:rPr lang="de-DE" altLang="de-DE" dirty="0" smtClean="0"/>
              <a:t> von </a:t>
            </a:r>
            <a:r>
              <a:rPr lang="de-DE" altLang="de-DE" dirty="0" err="1" smtClean="0"/>
              <a:t>Qt</a:t>
            </a:r>
            <a:r>
              <a:rPr lang="de-DE" altLang="de-DE" dirty="0" smtClean="0"/>
              <a:t>)</a:t>
            </a:r>
            <a:br>
              <a:rPr lang="de-DE" altLang="de-DE" dirty="0" smtClean="0"/>
            </a:br>
            <a:endParaRPr lang="de-DE" altLang="de-DE" dirty="0" smtClean="0"/>
          </a:p>
          <a:p>
            <a:pPr lvl="1"/>
            <a:r>
              <a:rPr lang="de-DE" altLang="de-DE" i="1" dirty="0" err="1"/>
              <a:t>Ant</a:t>
            </a:r>
            <a:r>
              <a:rPr lang="de-DE" altLang="de-DE" dirty="0" smtClean="0"/>
              <a:t>, </a:t>
            </a:r>
            <a:r>
              <a:rPr lang="de-DE" altLang="de-DE" i="1" dirty="0" err="1"/>
              <a:t>Maven</a:t>
            </a:r>
            <a:r>
              <a:rPr lang="de-DE" altLang="de-DE" dirty="0" smtClean="0"/>
              <a:t>, </a:t>
            </a:r>
            <a:r>
              <a:rPr lang="de-DE" altLang="de-DE" i="1" dirty="0"/>
              <a:t>Ivy</a:t>
            </a:r>
            <a:r>
              <a:rPr lang="de-DE" altLang="de-DE" dirty="0" smtClean="0"/>
              <a:t>, </a:t>
            </a:r>
            <a:r>
              <a:rPr lang="de-DE" altLang="de-DE" i="1" dirty="0" err="1"/>
              <a:t>Gradle</a:t>
            </a:r>
            <a:r>
              <a:rPr lang="de-DE" altLang="de-DE" dirty="0" smtClean="0"/>
              <a:t>: … eher für Java gedacht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Abschluss</a:t>
            </a:r>
            <a:r>
              <a:rPr lang="en-US" dirty="0" smtClean="0"/>
              <a:t> des C++-</a:t>
            </a:r>
            <a:r>
              <a:rPr lang="en-US" dirty="0" err="1" smtClean="0"/>
              <a:t>Teils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Java vs. C++: Stärken und Schwächen</a:t>
            </a:r>
            <a:r>
              <a:rPr lang="de-DE" smtClean="0"/>
              <a:t>?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Plattformunabhängigkeit?</a:t>
            </a:r>
          </a:p>
          <a:p>
            <a:pPr lvl="1"/>
            <a:r>
              <a:rPr lang="en-US" b="1" smtClean="0"/>
              <a:t>Java</a:t>
            </a:r>
            <a:r>
              <a:rPr lang="en-US" smtClean="0"/>
              <a:t>: "Binary" kann "überall" verwendet werden ("Write once, run anywhere"). Achtung bei Pfad-/Dateinamen</a:t>
            </a:r>
          </a:p>
          <a:p>
            <a:pPr lvl="1"/>
            <a:r>
              <a:rPr lang="en-US" b="1" smtClean="0"/>
              <a:t>C++</a:t>
            </a:r>
            <a:r>
              <a:rPr lang="en-US" smtClean="0"/>
              <a:t>: Muss neu kompiliert werden, Standardbibliothek/STL/Boost stellen sicher, dass nur minimale Plattformabhängigkeiten bestehen ("Write once, compile anywhere")</a:t>
            </a:r>
          </a:p>
          <a:p>
            <a:r>
              <a:rPr lang="en-US" smtClean="0"/>
              <a:t>Geschwindigkeit?</a:t>
            </a:r>
          </a:p>
          <a:p>
            <a:pPr lvl="1"/>
            <a:r>
              <a:rPr lang="en-US" smtClean="0"/>
              <a:t>(Ausführungsgeschwindigkeit vs. Entwicklungsgeschwindigkeit (inkl. Testen/Debugging)?)</a:t>
            </a:r>
          </a:p>
          <a:p>
            <a:pPr lvl="1"/>
            <a:r>
              <a:rPr lang="en-US" b="1" smtClean="0"/>
              <a:t>Java</a:t>
            </a:r>
            <a:r>
              <a:rPr lang="en-US" smtClean="0"/>
              <a:t>: (sozusagen) interpretiert, aber mit Just-in-Time Compilation</a:t>
            </a:r>
          </a:p>
          <a:p>
            <a:pPr lvl="1"/>
            <a:r>
              <a:rPr lang="en-US" b="1" smtClean="0"/>
              <a:t>C++</a:t>
            </a:r>
            <a:r>
              <a:rPr lang="en-US" smtClean="0"/>
              <a:t>: deutlich größerer Sprachumfang, schwieriger zu meistern</a:t>
            </a:r>
          </a:p>
          <a:p>
            <a:pPr lvl="1"/>
            <a:r>
              <a:rPr lang="en-US"/>
              <a:t>Spannendes </a:t>
            </a:r>
            <a:r>
              <a:rPr lang="en-US" smtClean="0"/>
              <a:t>Paper von Google: </a:t>
            </a:r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research.google.com/pubs/pub37122.html</a:t>
            </a:r>
            <a:r>
              <a:rPr lang="en-US" smtClean="0"/>
              <a:t> </a:t>
            </a:r>
            <a:endParaRPr lang="en-US"/>
          </a:p>
          <a:p>
            <a:r>
              <a:rPr lang="en-US" smtClean="0"/>
              <a:t>Sicherheit?</a:t>
            </a:r>
          </a:p>
          <a:p>
            <a:pPr lvl="1"/>
            <a:r>
              <a:rPr lang="en-US" b="1" smtClean="0"/>
              <a:t>Java</a:t>
            </a:r>
            <a:r>
              <a:rPr lang="en-US" smtClean="0"/>
              <a:t>: Angriffe über Schwächen in der JVM möglich</a:t>
            </a:r>
          </a:p>
          <a:p>
            <a:pPr lvl="1"/>
            <a:r>
              <a:rPr lang="en-US" b="1" smtClean="0"/>
              <a:t>C++</a:t>
            </a:r>
            <a:r>
              <a:rPr lang="en-US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down!</a:t>
            </a:r>
            <a:endParaRPr lang="en-US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err="1" smtClean="0">
                <a:solidFill>
                  <a:schemeClr val="bg1"/>
                </a:solidFill>
              </a:rPr>
              <a:t>Nützliche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Kommentare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finden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sich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auch</a:t>
            </a:r>
            <a:r>
              <a:rPr lang="en-US" dirty="0" smtClean="0">
                <a:solidFill>
                  <a:schemeClr val="bg1"/>
                </a:solidFill>
              </a:rPr>
              <a:t> in den PowerPoint-</a:t>
            </a:r>
            <a:r>
              <a:rPr lang="en-US" dirty="0" err="1" smtClean="0">
                <a:solidFill>
                  <a:schemeClr val="bg1"/>
                </a:solidFill>
              </a:rPr>
              <a:t>Notizen</a:t>
            </a:r>
            <a:r>
              <a:rPr lang="en-US" dirty="0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 dirty="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de-DE" dirty="0" err="1" smtClean="0"/>
              <a:t>Programmierpraktikum</a:t>
            </a:r>
            <a:r>
              <a:rPr lang="en-US" altLang="de-DE" dirty="0" smtClean="0"/>
              <a:t> C und C++</a:t>
            </a:r>
            <a:endParaRPr lang="en-US" alt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C für </a:t>
            </a:r>
            <a:r>
              <a:rPr lang="de-DE" altLang="de-DE" dirty="0" err="1" smtClean="0"/>
              <a:t>Microcontroller</a:t>
            </a:r>
            <a:r>
              <a:rPr lang="de-DE" altLang="de-DE" dirty="0" smtClean="0"/>
              <a:t> – Einführung</a:t>
            </a:r>
            <a:endParaRPr lang="de-DE" alt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Ziele des C-Teils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Die Eigenheiten von (Embedded) C kennenlernen.</a:t>
            </a:r>
          </a:p>
          <a:p>
            <a:r>
              <a:rPr lang="en-US" b="1" smtClean="0"/>
              <a:t>Unterschiede zu C++</a:t>
            </a:r>
            <a:r>
              <a:rPr lang="en-US" smtClean="0"/>
              <a:t>: Was macht C ander als C++?</a:t>
            </a:r>
          </a:p>
          <a:p>
            <a:r>
              <a:rPr lang="en-US" b="1" smtClean="0"/>
              <a:t>Bitoperationen</a:t>
            </a:r>
            <a:r>
              <a:rPr lang="en-US" smtClean="0"/>
              <a:t>: Bits setzen, löschen, "kippen", "verschieben"</a:t>
            </a:r>
          </a:p>
          <a:p>
            <a:r>
              <a:rPr lang="en-US" b="1" smtClean="0"/>
              <a:t>Peripherie ansteuern</a:t>
            </a:r>
            <a:r>
              <a:rPr lang="en-US" smtClean="0"/>
              <a:t>: lesen/schreiben, Memory-mapped I/O, Polling, volatile Variablen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Unterschiede von C und C++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b="1" smtClean="0"/>
              <a:t>C-Standardbiblitothek ist eingebettet </a:t>
            </a:r>
            <a:r>
              <a:rPr lang="nl-NL" b="1"/>
              <a:t>in C++-Standarbibliothek </a:t>
            </a:r>
            <a:endParaRPr lang="nl-NL" b="1" smtClean="0"/>
          </a:p>
          <a:p>
            <a:pPr lvl="1"/>
            <a:r>
              <a:rPr lang="en-US"/>
              <a:t>Relativ umfangreich (Stringmanipulation, </a:t>
            </a:r>
            <a:r>
              <a:rPr lang="en-US" smtClean="0"/>
              <a:t>printf</a:t>
            </a:r>
            <a:r>
              <a:rPr lang="en-US"/>
              <a:t>,…)</a:t>
            </a:r>
          </a:p>
          <a:p>
            <a:pPr lvl="1"/>
            <a:r>
              <a:rPr lang="nl-NL" smtClean="0"/>
              <a:t>z.B</a:t>
            </a:r>
            <a:r>
              <a:rPr lang="nl-NL"/>
              <a:t>. </a:t>
            </a:r>
            <a:r>
              <a:rPr lang="nl-NL">
                <a:latin typeface="Consolas" panose="020B0609020204030204" pitchFamily="49" charset="0"/>
                <a:cs typeface="Consolas" panose="020B0609020204030204" pitchFamily="49" charset="0"/>
              </a:rPr>
              <a:t>#include &lt;cstdlib&gt;</a:t>
            </a:r>
            <a:r>
              <a:rPr lang="nl-NL"/>
              <a:t> oder </a:t>
            </a:r>
            <a:r>
              <a:rPr lang="nl-NL" sz="1900">
                <a:latin typeface="Consolas" panose="020B0609020204030204" pitchFamily="49" charset="0"/>
                <a:cs typeface="Consolas" panose="020B0609020204030204" pitchFamily="49" charset="0"/>
              </a:rPr>
              <a:t>#include &lt;stdlib.h</a:t>
            </a:r>
            <a:r>
              <a:rPr lang="nl-NL" sz="190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nl-NL"/>
          </a:p>
          <a:p>
            <a:r>
              <a:rPr lang="en-US" b="1" smtClean="0"/>
              <a:t>Limitierungen</a:t>
            </a:r>
          </a:p>
          <a:p>
            <a:pPr lvl="1"/>
            <a:r>
              <a:rPr lang="en-US" smtClean="0"/>
              <a:t>Keine Objektorientierung (Vererbung, Klassen,…) </a:t>
            </a:r>
            <a:r>
              <a:rPr lang="en-US" smtClean="0">
                <a:sym typeface="Wingdings" panose="05000000000000000000" pitchFamily="2" charset="2"/>
              </a:rPr>
              <a:t> Nur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/>
              <a:t>Keine Namensräume 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/>
              <a:t>Sichtbarkeit über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en-US" smtClean="0"/>
          </a:p>
          <a:p>
            <a:pPr lvl="1"/>
            <a:r>
              <a:rPr lang="en-US" smtClean="0"/>
              <a:t>Keine String-Klasse, nur nullterminierte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mtClean="0"/>
              <a:t>-Arrays (vgl. Paramterübergabe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mtClean="0"/>
              <a:t>)</a:t>
            </a:r>
          </a:p>
          <a:p>
            <a:pPr lvl="1"/>
            <a:r>
              <a:rPr lang="en-US" smtClean="0"/>
              <a:t>Keine Templates</a:t>
            </a:r>
          </a:p>
          <a:p>
            <a:pPr lvl="1"/>
            <a:r>
              <a:rPr lang="en-US" smtClean="0"/>
              <a:t>Keine Referenzen</a:t>
            </a:r>
          </a:p>
          <a:p>
            <a:pPr lvl="1"/>
            <a:r>
              <a:rPr lang="en-US" smtClean="0"/>
              <a:t>Keine Exceptions</a:t>
            </a:r>
          </a:p>
          <a:p>
            <a:pPr lvl="1"/>
            <a:endParaRPr lang="en-US" smtClean="0"/>
          </a:p>
          <a:p>
            <a:r>
              <a:rPr lang="en-US" b="1" smtClean="0"/>
              <a:t>Unterschiede</a:t>
            </a:r>
          </a:p>
          <a:p>
            <a:pPr lvl="1"/>
            <a:r>
              <a:rPr lang="en-US" b="1" smtClean="0"/>
              <a:t>Konstanten</a:t>
            </a:r>
            <a:r>
              <a:rPr lang="en-US" smtClean="0"/>
              <a:t> wurden früher mittels Präprozessor-Direktiven abgelegt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 ID "123abc"</a:t>
            </a:r>
            <a:r>
              <a:rPr lang="en-US" smtClean="0"/>
              <a:t> – gleiche Benennungskonvention ist kein Zufall.</a:t>
            </a:r>
          </a:p>
          <a:p>
            <a:pPr lvl="1"/>
            <a:r>
              <a:rPr lang="en-US" b="1" smtClean="0"/>
              <a:t>Leere Parameterliste</a:t>
            </a:r>
            <a:r>
              <a:rPr lang="en-US" smtClean="0"/>
              <a:t>: "don't care" 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en-US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en-US" smtClean="0">
                <a:sym typeface="Wingdings" panose="05000000000000000000" pitchFamily="2" charset="2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getHour();</a:t>
            </a:r>
            <a:r>
              <a:rPr lang="en-US" smtClean="0">
                <a:sym typeface="Wingdings" panose="05000000000000000000" pitchFamily="2" charset="2"/>
              </a:rPr>
              <a:t> 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getHour(void);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smtClean="0"/>
              <a:t>Konventionen</a:t>
            </a:r>
            <a:r>
              <a:rPr lang="en-US" smtClean="0"/>
              <a:t> für Dateiendungen: .c/.h statt .cpp/.hpp</a:t>
            </a:r>
          </a:p>
          <a:p>
            <a:pPr lvl="1"/>
            <a:r>
              <a:rPr lang="en-US" b="1" smtClean="0"/>
              <a:t>Speicherverwaltung</a:t>
            </a:r>
            <a:r>
              <a:rPr lang="en-US" smtClean="0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mtClean="0"/>
              <a:t> und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mtClean="0"/>
              <a:t> statt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/>
              <a:t>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Bitoperationen – Überblick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en-US" smtClean="0"/>
              <a:t>Bitoperationen sind nur für </a:t>
            </a:r>
            <a:r>
              <a:rPr lang="en-US" b="1" smtClean="0"/>
              <a:t>ganzzahlige Datentypen </a:t>
            </a:r>
            <a:r>
              <a:rPr lang="en-US" smtClean="0"/>
              <a:t>definiert (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en-US" smtClean="0"/>
              <a:t>)</a:t>
            </a:r>
          </a:p>
          <a:p>
            <a:r>
              <a:rPr lang="en-US" b="1" smtClean="0"/>
              <a:t>"outplace"- </a:t>
            </a:r>
            <a:r>
              <a:rPr lang="en-US" smtClean="0"/>
              <a:t>und </a:t>
            </a:r>
            <a:r>
              <a:rPr lang="en-US" b="1" smtClean="0"/>
              <a:t>"inplace"-</a:t>
            </a:r>
            <a:r>
              <a:rPr lang="en-US" smtClean="0"/>
              <a:t>Variante (z.B.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mtClean="0"/>
              <a:t>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en-US" smtClean="0"/>
              <a:t>)</a:t>
            </a:r>
          </a:p>
          <a:p>
            <a:r>
              <a:rPr lang="en-US" b="1" smtClean="0"/>
              <a:t>Logische Operatoren </a:t>
            </a:r>
            <a:r>
              <a:rPr lang="en-US" smtClean="0"/>
              <a:t>(||, &amp;&amp;, !) </a:t>
            </a:r>
            <a:r>
              <a:rPr lang="en-US" smtClean="0">
                <a:sym typeface="Wingdings" panose="05000000000000000000" pitchFamily="2" charset="2"/>
              </a:rPr>
              <a:t>behandeln ganzen Wert</a:t>
            </a:r>
            <a:endParaRPr lang="en-US" smtClean="0"/>
          </a:p>
          <a:p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252412" y="61113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3"/>
              </a:rPr>
              <a:t>http://cpp.sh/76cw6</a:t>
            </a:r>
          </a:p>
          <a:p>
            <a:pPr algn="r"/>
            <a:r>
              <a:rPr lang="en-US" sz="1100" smtClean="0">
                <a:hlinkClick r:id="rId3"/>
              </a:rPr>
              <a:t>http://openbook.rheinwerk-verlag.de/c_von_a_bis_z/006_c_operatoren_005.htm</a:t>
            </a:r>
            <a:r>
              <a:rPr lang="en-US" sz="1100" smtClean="0"/>
              <a:t> </a:t>
            </a:r>
            <a:endParaRPr lang="en-US" sz="110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31387"/>
              </p:ext>
            </p:extLst>
          </p:nvPr>
        </p:nvGraphicFramePr>
        <p:xfrm>
          <a:off x="358775" y="2780348"/>
          <a:ext cx="8461696" cy="3672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0897"/>
                <a:gridCol w="792088"/>
                <a:gridCol w="4104456"/>
                <a:gridCol w="23042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Xor (Logisch: !=)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</a:t>
                      </a:r>
                      <a:r>
                        <a:rPr lang="en-US" baseline="0" smtClean="0"/>
                        <a:t>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</a:t>
                      </a:r>
                      <a:r>
                        <a:rPr lang="en-US" baseline="0" smtClean="0"/>
                        <a:t>&gt;&gt; 2 = </a:t>
                      </a:r>
                      <a:r>
                        <a:rPr lang="en-US" baseline="0" smtClean="0"/>
                        <a:t>0010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</a:t>
                      </a:r>
                      <a:r>
                        <a:rPr lang="en-US" smtClean="0"/>
                        <a:t>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</a:t>
                      </a:r>
                      <a:r>
                        <a:rPr lang="en-US" baseline="0" smtClean="0"/>
                        <a:t>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Bitoperationen – Byte manipulieren</a:t>
            </a: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179512" y="1484784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char isBitSet = b &amp; 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1844824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279511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3830249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4869160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16216" y="1497046"/>
            <a:ext cx="15311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mtClean="0"/>
              <a:t>Berechnung</a:t>
            </a:r>
            <a:endParaRPr lang="en-US" b="1"/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2751049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3753584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4756119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473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Bitoperationen – Rechnen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Positive Zahlen</a:t>
            </a:r>
          </a:p>
          <a:p>
            <a:pPr lvl="1"/>
            <a:r>
              <a:rPr lang="en-US" b="1" smtClean="0"/>
              <a:t>Left </a:t>
            </a:r>
            <a:r>
              <a:rPr lang="en-US" b="1"/>
              <a:t>shift</a:t>
            </a:r>
            <a:r>
              <a:rPr lang="en-US"/>
              <a:t> </a:t>
            </a:r>
            <a:r>
              <a:rPr lang="en-US" smtClean="0"/>
              <a:t>entspricht </a:t>
            </a:r>
            <a:r>
              <a:rPr lang="en-US"/>
              <a:t>Multiplikation mit </a:t>
            </a:r>
            <a:r>
              <a:rPr lang="en-US" smtClean="0"/>
              <a:t>2</a:t>
            </a:r>
          </a:p>
          <a:p>
            <a:pPr lvl="1"/>
            <a:r>
              <a:rPr lang="en-US" b="1" smtClean="0"/>
              <a:t>Right </a:t>
            </a:r>
            <a:r>
              <a:rPr lang="en-US" b="1"/>
              <a:t>shift</a:t>
            </a:r>
            <a:r>
              <a:rPr lang="en-US"/>
              <a:t> entspricht </a:t>
            </a:r>
            <a:r>
              <a:rPr lang="en-US" smtClean="0"/>
              <a:t>Division durch 2</a:t>
            </a:r>
          </a:p>
          <a:p>
            <a:r>
              <a:rPr lang="en-US" smtClean="0"/>
              <a:t>Verhalten bei </a:t>
            </a:r>
            <a:r>
              <a:rPr lang="en-US" b="1" smtClean="0"/>
              <a:t>negativen Zahlen</a:t>
            </a:r>
            <a:r>
              <a:rPr lang="en-US" smtClean="0"/>
              <a:t> abhängig von Zahlendarstellung </a:t>
            </a:r>
            <a:br>
              <a:rPr lang="en-US" smtClean="0"/>
            </a:br>
            <a:r>
              <a:rPr lang="en-US" smtClean="0"/>
              <a:t>(z.B. Zweierkomplement)</a:t>
            </a:r>
            <a:endParaRPr lang="en-US"/>
          </a:p>
          <a:p>
            <a:pPr marL="266700" indent="-266700">
              <a:buFont typeface="Arial" panose="020B0604020202020204" pitchFamily="34" charset="0"/>
              <a:buChar char="─"/>
            </a:pPr>
            <a:endParaRPr lang="en-US"/>
          </a:p>
        </p:txBody>
      </p:sp>
      <p:sp>
        <p:nvSpPr>
          <p:cNvPr id="5" name="Gefaltete Ecke 4"/>
          <p:cNvSpPr/>
          <p:nvPr/>
        </p:nvSpPr>
        <p:spPr>
          <a:xfrm>
            <a:off x="250825" y="3109884"/>
            <a:ext cx="5968180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835696" y="6093296"/>
            <a:ext cx="5149517" cy="370940"/>
          </a:xfrm>
          <a:prstGeom prst="wedgeRoundRectCallout">
            <a:avLst>
              <a:gd name="adj1" fmla="val -17235"/>
              <a:gd name="adj2" fmla="val -1132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Undefined </a:t>
            </a:r>
            <a:r>
              <a:rPr lang="de-DE" b="1" smtClean="0">
                <a:solidFill>
                  <a:schemeClr val="bg1"/>
                </a:solidFill>
              </a:rPr>
              <a:t>Behavior </a:t>
            </a:r>
            <a:r>
              <a:rPr lang="de-DE" smtClean="0">
                <a:solidFill>
                  <a:schemeClr val="bg1"/>
                </a:solidFill>
              </a:rPr>
              <a:t>falls </a:t>
            </a:r>
            <a:r>
              <a:rPr lang="de-DE" smtClean="0">
                <a:solidFill>
                  <a:schemeClr val="bg1"/>
                </a:solidFill>
              </a:rPr>
              <a:t>Shift-Weite negativ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en-US"/>
              <a:t> </a:t>
            </a:r>
            <a:r>
              <a:rPr lang="en-US" smtClean="0"/>
              <a:t>– Motivation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en-US" b="1" smtClean="0"/>
              <a:t>Beispiel</a:t>
            </a:r>
            <a:r>
              <a:rPr lang="en-US" smtClean="0"/>
              <a:t>:</a:t>
            </a:r>
          </a:p>
          <a:p>
            <a:pPr lvl="1"/>
            <a:r>
              <a:rPr lang="en-US" smtClean="0"/>
              <a:t>Zwei Threads kommunizieren über die globale Variable </a:t>
            </a:r>
            <a:r>
              <a:rPr lang="en-US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Der </a:t>
            </a:r>
            <a:r>
              <a:rPr lang="en-US" b="1" smtClean="0"/>
              <a:t>Empfänger-Thread wartet </a:t>
            </a:r>
            <a:r>
              <a:rPr lang="en-US" smtClean="0"/>
              <a:t>mit einer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/>
              <a:t>-Schleife darauf, dass </a:t>
            </a:r>
            <a:r>
              <a:rPr lang="en-US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en-US"/>
              <a:t> sich </a:t>
            </a:r>
            <a:r>
              <a:rPr lang="en-US" smtClean="0"/>
              <a:t>ändert ("</a:t>
            </a:r>
            <a:r>
              <a:rPr lang="en-US" b="1" smtClean="0"/>
              <a:t>Busy Waiting</a:t>
            </a:r>
            <a:r>
              <a:rPr lang="en-US" smtClean="0"/>
              <a:t>").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mtClean="0"/>
              <a:t>Es ist </a:t>
            </a:r>
            <a:r>
              <a:rPr lang="en-US" i="1" smtClean="0"/>
              <a:t>möglich</a:t>
            </a:r>
            <a:r>
              <a:rPr lang="en-US" smtClean="0"/>
              <a:t>, dass der Compiler die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/>
              <a:t>-Schleife zu einer Endlosschleife macht, da </a:t>
            </a:r>
            <a:r>
              <a:rPr lang="en-US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en-US" smtClean="0"/>
              <a:t> innerhalb von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 </a:t>
            </a:r>
            <a:r>
              <a:rPr lang="en-US" smtClean="0"/>
              <a:t>nicht mehr verändert wird :</a:t>
            </a:r>
            <a:br>
              <a:rPr lang="en-US" smtClean="0"/>
            </a:br>
            <a:r>
              <a:rPr lang="en-US" sz="18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8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800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8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8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8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8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8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en-US" sz="18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8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8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en-US" sz="18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8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8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en-US"/>
          </a:p>
        </p:txBody>
      </p:sp>
      <p:sp>
        <p:nvSpPr>
          <p:cNvPr id="5" name="Gefaltete Ecke 4"/>
          <p:cNvSpPr/>
          <p:nvPr/>
        </p:nvSpPr>
        <p:spPr>
          <a:xfrm>
            <a:off x="4787205" y="1556792"/>
            <a:ext cx="4104383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en-US"/>
              <a:t> </a:t>
            </a:r>
            <a:r>
              <a:rPr lang="en-US" smtClean="0"/>
              <a:t>– Überblick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Mithilfe des Schlüsselworts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en-US" smtClean="0"/>
              <a:t> deklariert man </a:t>
            </a:r>
            <a:br>
              <a:rPr lang="en-US" smtClean="0"/>
            </a:br>
            <a:r>
              <a:rPr lang="en-US" smtClean="0"/>
              <a:t>Variablen, </a:t>
            </a:r>
            <a:r>
              <a:rPr lang="en-US" b="1" smtClean="0"/>
              <a:t>deren Wert sich unerwartet </a:t>
            </a:r>
            <a:br>
              <a:rPr lang="en-US" b="1" smtClean="0"/>
            </a:br>
            <a:r>
              <a:rPr lang="en-US" b="1" smtClean="0"/>
              <a:t>(aus Compiler-Sicht) ändern kann</a:t>
            </a:r>
            <a:r>
              <a:rPr lang="en-US" smtClean="0"/>
              <a:t>.</a:t>
            </a:r>
          </a:p>
          <a:p>
            <a:endParaRPr lang="en-US" smtClean="0"/>
          </a:p>
          <a:p>
            <a:r>
              <a:rPr lang="en-US" b="1" smtClean="0"/>
              <a:t>Syntax</a:t>
            </a:r>
          </a:p>
          <a:p>
            <a:pPr lvl="1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en-US" smtClean="0"/>
              <a:t>		</a:t>
            </a:r>
            <a:r>
              <a:rPr lang="en-US" smtClean="0">
                <a:sym typeface="Wingdings" panose="05000000000000000000" pitchFamily="2" charset="2"/>
              </a:rPr>
              <a:t> Der Wert von i kann sich ändern</a:t>
            </a:r>
            <a:endParaRPr lang="en-US" smtClean="0"/>
          </a:p>
          <a:p>
            <a:pPr lvl="2"/>
            <a:r>
              <a:rPr lang="en-US" smtClean="0"/>
              <a:t>(äquivalent zu)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volatile int *iP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/>
              <a:t>		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 smtClean="0">
                <a:sym typeface="Wingdings" panose="05000000000000000000" pitchFamily="2" charset="2"/>
              </a:rPr>
              <a:t>Die gespeicherte Adresse kann sich ändern.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volatile int *volatile iP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/>
              <a:t> </a:t>
            </a:r>
            <a:r>
              <a:rPr lang="en-US" smtClean="0">
                <a:sym typeface="Wingdings" panose="05000000000000000000" pitchFamily="2" charset="2"/>
              </a:rPr>
              <a:t>Adresse und Wert können sich ändern</a:t>
            </a:r>
          </a:p>
          <a:p>
            <a:pPr lvl="1"/>
            <a:endParaRPr lang="en-US"/>
          </a:p>
          <a:p>
            <a:r>
              <a:rPr lang="en-US" b="1" smtClean="0"/>
              <a:t>Einsatzgebiete</a:t>
            </a:r>
          </a:p>
          <a:p>
            <a:pPr lvl="1"/>
            <a:r>
              <a:rPr lang="en-US" smtClean="0"/>
              <a:t>Manipulation von geteilten Variablen durch mehrere Threads (</a:t>
            </a:r>
            <a:r>
              <a:rPr lang="en-US" smtClean="0">
                <a:sym typeface="Wingdings" panose="05000000000000000000" pitchFamily="2" charset="2"/>
              </a:rPr>
              <a:t></a:t>
            </a:r>
            <a:r>
              <a:rPr lang="en-US" smtClean="0"/>
              <a:t> Motivation)</a:t>
            </a:r>
          </a:p>
          <a:p>
            <a:pPr lvl="1"/>
            <a:r>
              <a:rPr lang="en-US" smtClean="0"/>
              <a:t>Memory-mapped I/O (</a:t>
            </a:r>
            <a:r>
              <a:rPr lang="en-US" smtClean="0">
                <a:sym typeface="Wingdings" panose="05000000000000000000" pitchFamily="2" charset="2"/>
              </a:rPr>
              <a:t> später)</a:t>
            </a:r>
            <a:endParaRPr lang="en-US" smtClean="0"/>
          </a:p>
          <a:p>
            <a:pPr lvl="1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en-US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48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Schlüsselwort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en-US"/>
              <a:t> – </a:t>
            </a:r>
            <a:r>
              <a:rPr lang="en-US" smtClean="0"/>
              <a:t>Korrektes Beispiel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536380" cy="4968875"/>
          </a:xfrm>
        </p:spPr>
        <p:txBody>
          <a:bodyPr/>
          <a:lstStyle/>
          <a:p>
            <a:r>
              <a:rPr lang="en-US" b="1" smtClean="0"/>
              <a:t>Lösung: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Globale Variable </a:t>
            </a:r>
            <a:r>
              <a:rPr lang="en-US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 </a:t>
            </a:r>
            <a:r>
              <a:rPr lang="en-US" smtClean="0"/>
              <a:t>als </a:t>
            </a:r>
            <a:r>
              <a:rPr lang="en-US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mtClean="0"/>
              <a:t> deklarieren.</a:t>
            </a:r>
            <a:endParaRPr lang="en-US"/>
          </a:p>
        </p:txBody>
      </p:sp>
      <p:sp>
        <p:nvSpPr>
          <p:cNvPr id="4" name="Gefaltete Ecke 3"/>
          <p:cNvSpPr/>
          <p:nvPr/>
        </p:nvSpPr>
        <p:spPr>
          <a:xfrm>
            <a:off x="4787205" y="1556792"/>
            <a:ext cx="4104383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Memory-mapped I/O – Motivation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smtClean="0"/>
              <a:t>Wie greife ich auf die Peripherie eines Prozessors zu?</a:t>
            </a:r>
            <a:br>
              <a:rPr lang="en-US" b="1" smtClean="0"/>
            </a:br>
            <a:endParaRPr lang="en-US" b="1" smtClean="0"/>
          </a:p>
          <a:p>
            <a:r>
              <a:rPr lang="en-US" b="1" smtClean="0"/>
              <a:t>Port-mapped I/O</a:t>
            </a:r>
          </a:p>
          <a:p>
            <a:pPr lvl="1"/>
            <a:r>
              <a:rPr lang="en-US" smtClean="0"/>
              <a:t>Der Prozessor besitzt spezielle Befehle und einen eigenen Adressraum, um auf Peripherie zuzugreifen.</a:t>
            </a:r>
          </a:p>
          <a:p>
            <a:pPr lvl="1"/>
            <a:r>
              <a:rPr lang="en-US" smtClean="0"/>
              <a:t>(+) Vollständiger Arbeitsspeicher für Applikation verfügbar</a:t>
            </a:r>
          </a:p>
          <a:p>
            <a:pPr lvl="1"/>
            <a:r>
              <a:rPr lang="en-US" smtClean="0"/>
              <a:t>(-) Größerer Befehlssatz (Software, Hardware, Lernkurve)</a:t>
            </a:r>
            <a:br>
              <a:rPr lang="en-US" smtClean="0"/>
            </a:br>
            <a:endParaRPr lang="en-US" smtClean="0"/>
          </a:p>
          <a:p>
            <a:r>
              <a:rPr lang="en-US" b="1" smtClean="0"/>
              <a:t>Memory-mapped I/O</a:t>
            </a:r>
            <a:endParaRPr lang="en-US" smtClean="0"/>
          </a:p>
          <a:p>
            <a:pPr lvl="1"/>
            <a:r>
              <a:rPr lang="en-US" smtClean="0"/>
              <a:t>Ein Teil des Arbeitsspeichers ist "virtuell" für die Peripherie reserviert. </a:t>
            </a:r>
          </a:p>
          <a:p>
            <a:pPr lvl="1"/>
            <a:r>
              <a:rPr lang="en-US" smtClean="0"/>
              <a:t>(+) Einheitlicher Zugriff auf "normalen" Speicher und Peripherie-Daten</a:t>
            </a:r>
          </a:p>
          <a:p>
            <a:pPr lvl="1"/>
            <a:r>
              <a:rPr lang="en-US" smtClean="0"/>
              <a:t>(-) Verlust eines Teils des Speicherraums</a:t>
            </a:r>
          </a:p>
          <a:p>
            <a:pPr lvl="1"/>
            <a:r>
              <a:rPr lang="en-US" b="1" smtClean="0"/>
              <a:t>Variablen, die auf den gemappten Adressraum zugreifen, müssen </a:t>
            </a:r>
            <a:r>
              <a:rPr lang="en-US" b="1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b="1" smtClean="0"/>
              <a:t> sein, da sich die Werte der Peripherie jederzeit ändern können!</a:t>
            </a:r>
          </a:p>
          <a:p>
            <a:pPr lvl="1"/>
            <a:endParaRPr lang="en-US"/>
          </a:p>
        </p:txBody>
      </p:sp>
      <p:sp>
        <p:nvSpPr>
          <p:cNvPr id="5" name="Rechteck 4"/>
          <p:cNvSpPr/>
          <p:nvPr/>
        </p:nvSpPr>
        <p:spPr bwMode="auto">
          <a:xfrm>
            <a:off x="7740352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854170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789792" y="4293096"/>
            <a:ext cx="720080" cy="1726776"/>
            <a:chOff x="6789792" y="2229768"/>
            <a:chExt cx="720080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14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Experimentierboard - Eckdaten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en-US" b="1"/>
              <a:t>Evaluationsboard </a:t>
            </a:r>
            <a:r>
              <a:rPr lang="en-US" b="1" smtClean="0"/>
              <a:t>FM4-176L-S6E2CC-ETH</a:t>
            </a:r>
          </a:p>
          <a:p>
            <a:pPr lvl="1"/>
            <a:r>
              <a:rPr lang="en-US" smtClean="0"/>
              <a:t>200MHz ARM</a:t>
            </a:r>
            <a:r>
              <a:rPr lang="en-US"/>
              <a:t>® Cortex®-</a:t>
            </a:r>
            <a:r>
              <a:rPr lang="en-US" smtClean="0"/>
              <a:t>M4 von Cypress</a:t>
            </a:r>
          </a:p>
          <a:p>
            <a:pPr lvl="1"/>
            <a:r>
              <a:rPr lang="en-US" smtClean="0"/>
              <a:t>2MB Flash, 256KB SRAM, 190 GPIOs</a:t>
            </a:r>
          </a:p>
          <a:p>
            <a:pPr lvl="1"/>
            <a:r>
              <a:rPr lang="en-US" smtClean="0"/>
              <a:t>Schnittstellen: Ethernet, USB host+device,</a:t>
            </a:r>
            <a:br>
              <a:rPr lang="en-US" smtClean="0"/>
            </a:br>
            <a:r>
              <a:rPr lang="en-US" smtClean="0"/>
              <a:t>CAN, LIN, SPI, I2S, I2C, UART, Taster,</a:t>
            </a:r>
            <a:br>
              <a:rPr lang="en-US" smtClean="0"/>
            </a:br>
            <a:r>
              <a:rPr lang="en-US" smtClean="0"/>
              <a:t>digital und analog, JTAG-Debugging</a:t>
            </a:r>
          </a:p>
          <a:p>
            <a:pPr lvl="1"/>
            <a:r>
              <a:rPr lang="en-US" smtClean="0"/>
              <a:t>Arduino-Uno-kompatibel</a:t>
            </a:r>
          </a:p>
          <a:p>
            <a:pPr lvl="1"/>
            <a:r>
              <a:rPr lang="en-US" smtClean="0"/>
              <a:t>Sensoren: Beschleunigung, Licht</a:t>
            </a:r>
          </a:p>
          <a:p>
            <a:r>
              <a:rPr lang="en-US" b="1"/>
              <a:t>Touchdisplay Adafruit </a:t>
            </a:r>
            <a:r>
              <a:rPr lang="en-US" b="1" smtClean="0"/>
              <a:t>HXD8357D</a:t>
            </a:r>
          </a:p>
          <a:p>
            <a:pPr lvl="1"/>
            <a:r>
              <a:rPr lang="en-US" smtClean="0"/>
              <a:t>3.5'', 320x480px </a:t>
            </a:r>
          </a:p>
          <a:p>
            <a:pPr lvl="1"/>
            <a:r>
              <a:rPr lang="en-US" smtClean="0"/>
              <a:t>Resistives Touch</a:t>
            </a:r>
          </a:p>
          <a:p>
            <a:pPr lvl="1"/>
            <a:r>
              <a:rPr lang="en-US" smtClean="0"/>
              <a:t>SD-Kartenleser</a:t>
            </a:r>
          </a:p>
          <a:p>
            <a:r>
              <a:rPr lang="en-US" b="1" smtClean="0"/>
              <a:t>2-Achsen Analog-Joystick</a:t>
            </a:r>
          </a:p>
          <a:p>
            <a:pPr lvl="1"/>
            <a:r>
              <a:rPr lang="en-US" smtClean="0"/>
              <a:t>X,Y und Drucktaster</a:t>
            </a:r>
          </a:p>
          <a:p>
            <a:pPr lvl="1"/>
            <a:r>
              <a:rPr lang="en-US" smtClean="0"/>
              <a:t>PS2 Look-and-Feel</a:t>
            </a:r>
          </a:p>
          <a:p>
            <a:r>
              <a:rPr lang="en-US" b="1" smtClean="0"/>
              <a:t>Breadboard</a:t>
            </a:r>
          </a:p>
          <a:p>
            <a:pPr lvl="1"/>
            <a:r>
              <a:rPr lang="en-US" smtClean="0"/>
              <a:t>400 Kontakte</a:t>
            </a:r>
          </a:p>
          <a:p>
            <a:pPr lvl="1"/>
            <a:r>
              <a:rPr lang="en-US" smtClean="0"/>
              <a:t>Zum freien Experimentieren</a:t>
            </a:r>
            <a:endParaRPr lang="en-US"/>
          </a:p>
          <a:p>
            <a:pPr lvl="1"/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5237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 dirty="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de-DE" dirty="0" err="1" smtClean="0"/>
              <a:t>Programmierpraktikum</a:t>
            </a:r>
            <a:r>
              <a:rPr lang="en-US" altLang="de-DE" dirty="0" smtClean="0"/>
              <a:t> C und C++</a:t>
            </a:r>
            <a:endParaRPr lang="en-US" alt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C für </a:t>
            </a:r>
            <a:r>
              <a:rPr lang="de-DE" altLang="de-DE" dirty="0" err="1" smtClean="0"/>
              <a:t>Microcontroller</a:t>
            </a:r>
            <a:r>
              <a:rPr lang="de-DE" altLang="de-DE" dirty="0" smtClean="0"/>
              <a:t> – Einführung</a:t>
            </a:r>
            <a:endParaRPr lang="de-DE" altLang="de-DE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dirty="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RAM: 24 </a:t>
            </a:r>
            <a:r>
              <a:rPr lang="de-DE" altLang="de-DE" dirty="0" err="1" smtClean="0"/>
              <a:t>KiB</a:t>
            </a: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Flash: 576 </a:t>
            </a:r>
            <a:r>
              <a:rPr lang="de-DE" altLang="de-DE" dirty="0" err="1" smtClean="0"/>
              <a:t>KiB</a:t>
            </a: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dirty="0" smtClean="0"/>
              <a:t/>
            </a:r>
            <a:br>
              <a:rPr lang="de-DE" altLang="de-DE" b="1" dirty="0" smtClean="0"/>
            </a:br>
            <a:r>
              <a:rPr lang="de-DE" altLang="de-DE" b="1" dirty="0" err="1" smtClean="0"/>
              <a:t>Starterkit</a:t>
            </a:r>
            <a:r>
              <a:rPr lang="de-DE" altLang="de-DE" b="1" dirty="0" smtClean="0"/>
              <a:t> SK-16FX-EUROscope</a:t>
            </a:r>
            <a:br>
              <a:rPr lang="de-DE" altLang="de-DE" b="1" dirty="0" smtClean="0"/>
            </a:br>
            <a:endParaRPr lang="de-DE" altLang="de-DE" b="1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Zwei 7-Segment-Anzeigen</a:t>
            </a:r>
            <a:br>
              <a:rPr lang="de-DE" altLang="de-DE" dirty="0" smtClean="0"/>
            </a:b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Zwei Druckschalter</a:t>
            </a:r>
            <a:br>
              <a:rPr lang="de-DE" altLang="de-DE" dirty="0" smtClean="0"/>
            </a:b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AV128641 von </a:t>
            </a:r>
            <a:r>
              <a:rPr lang="de-DE" altLang="de-DE" dirty="0" err="1" smtClean="0"/>
              <a:t>Anag</a:t>
            </a:r>
            <a:r>
              <a:rPr lang="de-DE" altLang="de-DE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/>
              <a:t>H</a:t>
            </a:r>
            <a:r>
              <a:rPr lang="de-DE" altLang="de-DE" smtClean="0"/>
              <a:t>intergrundbeleuchtet</a:t>
            </a:r>
            <a:endParaRPr lang="de-DE" altLang="de-DE" dirty="0" smtClean="0"/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dirty="0" smtClean="0"/>
              <a:t>Von </a:t>
            </a:r>
            <a:r>
              <a:rPr lang="de-DE" altLang="de-DE" b="1" dirty="0" smtClean="0"/>
              <a:t>Fujitsu </a:t>
            </a:r>
            <a:r>
              <a:rPr lang="de-DE" altLang="de-DE" b="1" dirty="0" err="1" smtClean="0"/>
              <a:t>Microelectronics</a:t>
            </a:r>
            <a:r>
              <a:rPr lang="de-DE" altLang="de-DE" b="1" dirty="0" smtClean="0"/>
              <a:t> Ltd.</a:t>
            </a:r>
          </a:p>
          <a:p>
            <a:pPr lvl="2"/>
            <a:r>
              <a:rPr lang="de-DE" altLang="de-DE" dirty="0" smtClean="0"/>
              <a:t>Später: </a:t>
            </a:r>
            <a:r>
              <a:rPr lang="de-DE" altLang="de-DE" dirty="0" err="1" smtClean="0"/>
              <a:t>Spansion</a:t>
            </a:r>
            <a:r>
              <a:rPr lang="de-DE" altLang="de-DE" dirty="0" smtClean="0"/>
              <a:t> – Heute: </a:t>
            </a:r>
            <a:r>
              <a:rPr lang="de-DE" altLang="de-DE" dirty="0" err="1" smtClean="0"/>
              <a:t>Cypress</a:t>
            </a:r>
            <a:endParaRPr lang="de-DE" altLang="de-DE" dirty="0" smtClean="0"/>
          </a:p>
          <a:p>
            <a:pPr lvl="1"/>
            <a:endParaRPr lang="de-DE" altLang="de-DE" dirty="0" smtClean="0"/>
          </a:p>
          <a:p>
            <a:pPr lvl="1"/>
            <a:r>
              <a:rPr lang="de-DE" altLang="de-DE" dirty="0" smtClean="0"/>
              <a:t>Unterstützt nur </a:t>
            </a:r>
            <a:r>
              <a:rPr lang="de-DE" altLang="de-DE" b="1" dirty="0" smtClean="0"/>
              <a:t>ANSI C90, </a:t>
            </a:r>
          </a:p>
          <a:p>
            <a:pPr lvl="2"/>
            <a:r>
              <a:rPr lang="de-DE" altLang="de-DE" dirty="0"/>
              <a:t>Z</a:t>
            </a:r>
            <a:r>
              <a:rPr lang="de-DE" altLang="de-DE" smtClean="0"/>
              <a:t>usätzlich </a:t>
            </a:r>
            <a:r>
              <a:rPr lang="de-DE" altLang="de-DE" dirty="0" smtClean="0"/>
              <a:t>auch </a:t>
            </a:r>
            <a:r>
              <a:rPr lang="de-DE" altLang="de-DE" b="1" dirty="0" smtClean="0"/>
              <a:t>einzeilige Kommentare ( </a:t>
            </a:r>
            <a:r>
              <a:rPr lang="de-DE" altLang="de-DE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dirty="0" smtClean="0"/>
              <a:t> )</a:t>
            </a:r>
          </a:p>
          <a:p>
            <a:pPr lvl="2"/>
            <a:r>
              <a:rPr lang="de-DE" altLang="de-DE" dirty="0" smtClean="0"/>
              <a:t>Variablendeklaration </a:t>
            </a:r>
            <a:r>
              <a:rPr lang="de-DE" altLang="de-DE" b="1" dirty="0" smtClean="0"/>
              <a:t>am Anfang einer Funktion </a:t>
            </a:r>
            <a:r>
              <a:rPr lang="de-DE" altLang="de-DE" dirty="0" smtClean="0"/>
              <a:t>(sogar Schleifenzähler)</a:t>
            </a:r>
          </a:p>
          <a:p>
            <a:pPr lvl="2"/>
            <a:endParaRPr lang="de-DE" altLang="de-DE" dirty="0" smtClean="0"/>
          </a:p>
          <a:p>
            <a:pPr lvl="1"/>
            <a:r>
              <a:rPr lang="de-DE" altLang="de-DE" b="1" dirty="0" err="1" smtClean="0"/>
              <a:t>Busy</a:t>
            </a:r>
            <a:r>
              <a:rPr lang="de-DE" altLang="de-DE" b="1" dirty="0" smtClean="0"/>
              <a:t> Waiting</a:t>
            </a:r>
            <a:r>
              <a:rPr lang="de-DE" altLang="de-DE" dirty="0" smtClean="0"/>
              <a:t>: Compiler enthält eine interne Funktion namens </a:t>
            </a:r>
            <a:r>
              <a:rPr lang="de-DE" altLang="de-DE" b="1" dirty="0" smtClean="0"/>
              <a:t>__</a:t>
            </a:r>
            <a:r>
              <a:rPr lang="de-DE" altLang="de-DE" b="1" dirty="0" err="1" smtClean="0"/>
              <a:t>wait_nop</a:t>
            </a:r>
            <a:r>
              <a:rPr lang="de-DE" altLang="de-DE" b="1" dirty="0" smtClean="0"/>
              <a:t>()</a:t>
            </a:r>
            <a:r>
              <a:rPr lang="de-DE" altLang="de-DE" dirty="0" smtClean="0"/>
              <a:t>, die eine CPU-Instruktion zum Warten für einen </a:t>
            </a:r>
            <a:r>
              <a:rPr lang="de-DE" altLang="de-DE" smtClean="0"/>
              <a:t>Taktzyklus ("NOP") </a:t>
            </a:r>
            <a:r>
              <a:rPr lang="de-DE" altLang="de-DE" dirty="0" smtClean="0"/>
              <a:t>auslöst</a:t>
            </a:r>
          </a:p>
          <a:p>
            <a:pPr lvl="1"/>
            <a:endParaRPr lang="de-DE" altLang="de-DE" dirty="0" smtClean="0"/>
          </a:p>
          <a:p>
            <a:pPr lvl="1"/>
            <a:r>
              <a:rPr lang="de-DE" altLang="de-DE" b="1" dirty="0" smtClean="0"/>
              <a:t>Konstanten</a:t>
            </a:r>
            <a:r>
              <a:rPr lang="de-DE" altLang="de-DE" dirty="0" smtClean="0"/>
              <a:t> werden standardmäßig im </a:t>
            </a:r>
            <a:r>
              <a:rPr lang="de-DE" altLang="de-DE" b="1" dirty="0" smtClean="0"/>
              <a:t>ROM</a:t>
            </a:r>
            <a:r>
              <a:rPr lang="de-DE" altLang="de-DE" dirty="0" smtClean="0"/>
              <a:t> gespeichert, nicht im RAM (RAM ist wertvoll, da nur 24 </a:t>
            </a:r>
            <a:r>
              <a:rPr lang="de-DE" altLang="de-DE" dirty="0" err="1" smtClean="0"/>
              <a:t>KiB</a:t>
            </a:r>
            <a:r>
              <a:rPr lang="de-DE" altLang="de-DE" dirty="0" smtClean="0"/>
              <a:t> zur Verfügung stehen)</a:t>
            </a: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Mikrocontroller: Keine </a:t>
            </a:r>
            <a:r>
              <a:rPr lang="de-DE" altLang="de-DE" smtClean="0"/>
              <a:t>standardisierte "Umgebung"</a:t>
            </a:r>
            <a:endParaRPr lang="de-DE" altLang="de-DE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dirty="0" smtClean="0"/>
              <a:t>Compiler kann nicht wissen, welche Komponenten angeschlossen sind</a:t>
            </a:r>
          </a:p>
          <a:p>
            <a:pPr lvl="1"/>
            <a:endParaRPr lang="de-DE" altLang="de-DE" dirty="0" smtClean="0"/>
          </a:p>
          <a:p>
            <a:pPr lvl="1"/>
            <a:r>
              <a:rPr lang="de-DE" altLang="de-DE" dirty="0" smtClean="0"/>
              <a:t>Es gibt </a:t>
            </a:r>
            <a:r>
              <a:rPr lang="de-DE" altLang="de-DE" b="1" dirty="0" smtClean="0"/>
              <a:t>keine Ausgabe über </a:t>
            </a:r>
            <a:r>
              <a:rPr lang="de-DE" altLang="de-DE" b="1" dirty="0" err="1" smtClean="0"/>
              <a:t>printf</a:t>
            </a:r>
            <a:r>
              <a:rPr lang="de-DE" altLang="de-DE" b="1" dirty="0" smtClean="0"/>
              <a:t>()</a:t>
            </a:r>
          </a:p>
          <a:p>
            <a:pPr lvl="2"/>
            <a:r>
              <a:rPr lang="de-DE" altLang="de-DE" dirty="0" smtClean="0"/>
              <a:t>Alternative: 7-Segment-Anzeige, LCD(, LEDs) </a:t>
            </a:r>
          </a:p>
          <a:p>
            <a:pPr lvl="2"/>
            <a:r>
              <a:rPr lang="de-DE" altLang="de-DE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dirty="0" smtClean="0"/>
          </a:p>
          <a:p>
            <a:pPr lvl="2"/>
            <a:endParaRPr lang="de-DE" altLang="de-DE" dirty="0" smtClean="0"/>
          </a:p>
          <a:p>
            <a:pPr lvl="1"/>
            <a:r>
              <a:rPr lang="de-DE" altLang="de-DE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dirty="0"/>
              <a:t>W</a:t>
            </a:r>
            <a:r>
              <a:rPr lang="de-DE" altLang="de-DE" smtClean="0"/>
              <a:t>ird </a:t>
            </a:r>
            <a:r>
              <a:rPr lang="de-DE" altLang="de-DE" dirty="0" smtClean="0"/>
              <a:t>zum Teil unterstützt durch fertige Bibliotheken</a:t>
            </a: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 smtClean="0"/>
              <a:t>Umfangreiche und flexible Hardware → erfordert Konfiguration</a:t>
            </a:r>
          </a:p>
          <a:p>
            <a:pPr lvl="1"/>
            <a:r>
              <a:rPr lang="de-DE" altLang="de-DE" dirty="0" smtClean="0"/>
              <a:t>Realisiert über Register</a:t>
            </a:r>
          </a:p>
          <a:p>
            <a:pPr lvl="2"/>
            <a:r>
              <a:rPr lang="de-DE" altLang="de-DE" dirty="0" smtClean="0"/>
              <a:t>Im Controller </a:t>
            </a:r>
            <a:r>
              <a:rPr lang="de-DE" altLang="de-DE" smtClean="0"/>
              <a:t>integrierte "Variablen" </a:t>
            </a:r>
            <a:r>
              <a:rPr lang="de-DE" altLang="de-DE" dirty="0" smtClean="0"/>
              <a:t>mit unterschiedlicher Größe</a:t>
            </a:r>
          </a:p>
          <a:p>
            <a:pPr lvl="2"/>
            <a:r>
              <a:rPr lang="de-DE" altLang="de-DE" dirty="0" smtClean="0"/>
              <a:t>Zugriff im Code über Präprozessor-Konstanten (z.B. PDR00, DDR01,…)</a:t>
            </a:r>
          </a:p>
          <a:p>
            <a:pPr lvl="2"/>
            <a:r>
              <a:rPr lang="de-DE" altLang="de-DE" dirty="0" smtClean="0"/>
              <a:t>Bedeutung unterschiedlich je nach Register</a:t>
            </a:r>
          </a:p>
          <a:p>
            <a:pPr lvl="3"/>
            <a:r>
              <a:rPr lang="de-DE" altLang="de-DE" dirty="0" smtClean="0"/>
              <a:t>Ganzes oder Teil des Registers als Zahlenwert, z.B. als Zähler</a:t>
            </a:r>
          </a:p>
          <a:p>
            <a:pPr lvl="3"/>
            <a:r>
              <a:rPr lang="de-DE" altLang="de-DE" dirty="0" smtClean="0"/>
              <a:t>Einzelne Bits </a:t>
            </a:r>
            <a:r>
              <a:rPr lang="de-DE" altLang="de-DE" smtClean="0"/>
              <a:t>als "Schalter/Switch" </a:t>
            </a:r>
            <a:r>
              <a:rPr lang="de-DE" altLang="de-DE" dirty="0" smtClean="0"/>
              <a:t>für bestimmte Funktion, z.B. einzelnes Ausgangspin auf High oder Low</a:t>
            </a:r>
          </a:p>
          <a:p>
            <a:endParaRPr lang="de-DE" altLang="de-DE" dirty="0" smtClean="0"/>
          </a:p>
          <a:p>
            <a:r>
              <a:rPr lang="de-DE" altLang="de-DE" b="1" dirty="0" smtClean="0"/>
              <a:t>Kommunikation mit Außenwelt über</a:t>
            </a:r>
          </a:p>
          <a:p>
            <a:pPr lvl="1"/>
            <a:r>
              <a:rPr lang="de-DE" altLang="de-DE" dirty="0" smtClean="0"/>
              <a:t>Einzelne digitale Ein/Ausgänge</a:t>
            </a:r>
          </a:p>
          <a:p>
            <a:pPr lvl="1"/>
            <a:r>
              <a:rPr lang="de-DE" altLang="de-DE" dirty="0" smtClean="0"/>
              <a:t>Analoge Eingänge</a:t>
            </a:r>
          </a:p>
          <a:p>
            <a:pPr lvl="1"/>
            <a:r>
              <a:rPr lang="de-DE" altLang="de-DE" dirty="0" smtClean="0"/>
              <a:t>Schnittstellen, z.B.</a:t>
            </a:r>
          </a:p>
          <a:p>
            <a:pPr lvl="2"/>
            <a:r>
              <a:rPr lang="de-DE" altLang="de-DE" dirty="0" smtClean="0"/>
              <a:t>UART (serielle Schnittstelle)</a:t>
            </a:r>
          </a:p>
          <a:p>
            <a:pPr lvl="2"/>
            <a:r>
              <a:rPr lang="de-DE" altLang="de-DE" dirty="0" smtClean="0"/>
              <a:t>CAN (serieller Bus)</a:t>
            </a: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dirty="0" smtClean="0"/>
              <a:t>8 Pins </a:t>
            </a:r>
            <a:r>
              <a:rPr lang="de-DE" altLang="de-DE" sz="2000" dirty="0" smtClean="0"/>
              <a:t>= </a:t>
            </a:r>
            <a:r>
              <a:rPr lang="de-DE" altLang="de-DE" sz="2000" b="1" dirty="0" smtClean="0"/>
              <a:t>Port</a:t>
            </a:r>
            <a:br>
              <a:rPr lang="de-DE" altLang="de-DE" sz="2000" b="1" dirty="0" smtClean="0"/>
            </a:br>
            <a:r>
              <a:rPr lang="de-DE" altLang="de-DE" sz="1800" b="1" dirty="0" smtClean="0"/>
              <a:t> </a:t>
            </a:r>
            <a:endParaRPr lang="de-DE" altLang="de-DE" sz="2000" b="1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smtClean="0"/>
              <a:t>Als </a:t>
            </a:r>
            <a:r>
              <a:rPr lang="de-DE" altLang="de-DE" sz="1600" i="1" dirty="0" smtClean="0"/>
              <a:t>Eingang</a:t>
            </a:r>
            <a:r>
              <a:rPr lang="de-DE" altLang="de-DE" sz="160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smtClean="0"/>
              <a:t>Als </a:t>
            </a:r>
            <a:r>
              <a:rPr lang="de-DE" altLang="de-DE" sz="1600" i="1" dirty="0"/>
              <a:t>Ausgang</a:t>
            </a:r>
            <a:r>
              <a:rPr lang="de-DE" altLang="de-DE" sz="160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z.B. </a:t>
            </a:r>
            <a:r>
              <a:rPr lang="de-DE" alt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dirty="0" smtClean="0"/>
              <a:t/>
            </a:r>
            <a:br>
              <a:rPr lang="de-DE" altLang="de-DE" sz="1600" dirty="0" smtClean="0"/>
            </a:br>
            <a:endParaRPr lang="de-DE" altLang="de-DE" sz="160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dirty="0" smtClean="0"/>
              <a:t>Data-</a:t>
            </a:r>
            <a:r>
              <a:rPr lang="de-DE" altLang="de-DE" sz="1800" b="1" dirty="0" err="1" smtClean="0"/>
              <a:t>Direction</a:t>
            </a:r>
            <a:r>
              <a:rPr lang="de-DE" altLang="de-DE" sz="1800" b="1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/>
              <a:t>z.B. </a:t>
            </a:r>
            <a:r>
              <a: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dirty="0" smtClean="0"/>
              <a:t/>
            </a:r>
            <a:br>
              <a:rPr lang="de-DE" altLang="de-DE" sz="1600" dirty="0" smtClean="0"/>
            </a:br>
            <a:endParaRPr lang="de-DE" altLang="de-DE" sz="160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dirty="0" smtClean="0"/>
              <a:t>Port-Input-</a:t>
            </a:r>
            <a:r>
              <a:rPr lang="de-DE" altLang="de-DE" sz="1800" b="1" dirty="0" err="1" smtClean="0"/>
              <a:t>Enable</a:t>
            </a:r>
            <a:r>
              <a:rPr lang="de-DE" altLang="de-DE" sz="1800" b="1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Bei </a:t>
            </a:r>
            <a:r>
              <a:rPr lang="de-DE" altLang="de-DE" sz="1600" dirty="0" err="1" smtClean="0"/>
              <a:t>Eingangspin</a:t>
            </a:r>
            <a:r>
              <a:rPr lang="de-DE" altLang="de-DE" sz="160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/>
              <a:t>z.B. </a:t>
            </a:r>
            <a:r>
              <a: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dirty="0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dirty="0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dirty="0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					// -&gt; Rechte 7-Segment-Anzeige komplett aus</a:t>
            </a:r>
            <a:b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					// -&gt; Punkt der rechten 7-Segment-Anzeige an</a:t>
            </a: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 smtClean="0"/>
              <a:t>Aufzugsimulation</a:t>
            </a:r>
            <a:endParaRPr lang="de-DE" altLang="de-DE" dirty="0" smtClean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smtClean="0"/>
              <a:t>Beispielcode: Analog/Digital-Wandler</a:t>
            </a:r>
            <a:endParaRPr lang="de-DE" altLang="de-DE" dirty="0" smtClean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8 Bit </a:t>
            </a:r>
            <a:r>
              <a:rPr lang="de-DE" altLang="de-DE" dirty="0" smtClean="0"/>
              <a:t>oder </a:t>
            </a:r>
            <a:r>
              <a:rPr lang="de-DE" altLang="de-DE" b="1" dirty="0" smtClean="0"/>
              <a:t>10 Bit </a:t>
            </a:r>
            <a:r>
              <a:rPr lang="de-DE" altLang="de-DE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Wir verwenden </a:t>
            </a:r>
            <a:r>
              <a:rPr lang="de-DE" altLang="de-DE" b="1" dirty="0" err="1" smtClean="0"/>
              <a:t>Stop</a:t>
            </a:r>
            <a:r>
              <a:rPr lang="de-DE" altLang="de-DE" b="1" dirty="0" smtClean="0"/>
              <a:t> Mode</a:t>
            </a:r>
            <a:r>
              <a:rPr lang="de-DE" altLang="de-DE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Start- und </a:t>
            </a:r>
            <a:r>
              <a:rPr lang="de-DE" altLang="de-DE" dirty="0" err="1" smtClean="0"/>
              <a:t>Endkanal</a:t>
            </a:r>
            <a:r>
              <a:rPr lang="de-DE" altLang="de-DE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unsigned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Technische</a:t>
            </a:r>
            <a:r>
              <a:rPr lang="en-US" dirty="0" smtClean="0"/>
              <a:t> </a:t>
            </a:r>
            <a:r>
              <a:rPr lang="en-US" dirty="0" err="1" smtClean="0"/>
              <a:t>Anmerkungen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Projektvorlagen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Die </a:t>
            </a:r>
            <a:r>
              <a:rPr lang="en-US" b="1"/>
              <a:t>Projektvorlagen </a:t>
            </a:r>
            <a:r>
              <a:rPr lang="en-US" smtClean="0"/>
              <a:t>enthalten </a:t>
            </a:r>
            <a:r>
              <a:rPr lang="en-US"/>
              <a:t>Code, der euch beim Starten hilft</a:t>
            </a:r>
            <a:r>
              <a:rPr lang="en-US" smtClean="0"/>
              <a:t>.</a:t>
            </a:r>
          </a:p>
          <a:p>
            <a:pPr marL="514350" lvl="1" indent="-342900"/>
            <a:r>
              <a:rPr lang="en-US" smtClean="0"/>
              <a:t>Pfad: </a:t>
            </a:r>
            <a:r>
              <a:rPr lang="en-US" i="1"/>
              <a:t>~/CPPP/Repos/tud-cppp/exercises/projects/day5</a:t>
            </a:r>
            <a:endParaRPr lang="en-US" i="1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Einfach außerhalb des Repos (bspw. in ~/CPPP/Workspace) ablegen und loslegen.</a:t>
            </a: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Anschluss des Boards an die Virtuelle Maschine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Im </a:t>
            </a:r>
            <a:r>
              <a:rPr lang="en-US" b="1"/>
              <a:t>Host-System </a:t>
            </a:r>
            <a:r>
              <a:rPr lang="en-US"/>
              <a:t>wird eine USB-zu-Seriell-Schnittstelle erstellt</a:t>
            </a:r>
          </a:p>
          <a:p>
            <a:pPr marL="692150" lvl="1" indent="-342900"/>
            <a:r>
              <a:rPr lang="en-US"/>
              <a:t>Windows: Im Geräte-Manager prüfen, welcher Ports erscheint, wenn das Board angesteckt wird (bspw. </a:t>
            </a:r>
            <a:r>
              <a:rPr lang="en-US" smtClean="0"/>
              <a:t>USB Serial Port -&gt; </a:t>
            </a:r>
            <a:r>
              <a:rPr 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en-US"/>
              <a:t>)</a:t>
            </a:r>
          </a:p>
          <a:p>
            <a:pPr marL="692150" lvl="1" indent="-342900"/>
            <a:r>
              <a:rPr lang="en-US"/>
              <a:t>Linux: Nach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/dev/ttyUSB0 </a:t>
            </a:r>
            <a:r>
              <a:rPr lang="en-US"/>
              <a:t>(o.ä.) Ausschau halten</a:t>
            </a:r>
            <a:r>
              <a:rPr lang="en-US" smtClean="0"/>
              <a:t>.</a:t>
            </a:r>
          </a:p>
          <a:p>
            <a:pPr marL="692150" lvl="1" indent="-342900"/>
            <a:r>
              <a:rPr lang="en-US" smtClean="0"/>
              <a:t>Mac: Nach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/dev/ttyp.usbserial-[SERIENNR]</a:t>
            </a:r>
            <a:r>
              <a:rPr lang="en-US" smtClean="0"/>
              <a:t> suchen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In der </a:t>
            </a:r>
            <a:r>
              <a:rPr lang="en-US" b="1"/>
              <a:t>Konfiguration der VM </a:t>
            </a:r>
            <a:r>
              <a:rPr lang="en-US"/>
              <a:t>("Ändern…", vor dem Start!) wird z.B.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en-US">
                <a:cs typeface="Consolas" panose="020B0609020204030204" pitchFamily="49" charset="0"/>
              </a:rPr>
              <a:t> bzw.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/dev/ttyUSB0 </a:t>
            </a:r>
            <a:r>
              <a:rPr lang="en-US"/>
              <a:t>des Hosts auf den ersten COM-Port des Guest gelegt ("Host-Schnitstelle")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/>
              <a:t>In der VM</a:t>
            </a:r>
            <a:r>
              <a:rPr lang="en-US"/>
              <a:t> ist dieser serielle Port als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/dev/ttyS0</a:t>
            </a:r>
            <a:r>
              <a:rPr lang="en-US"/>
              <a:t> </a:t>
            </a:r>
            <a:r>
              <a:rPr lang="en-US" smtClean="0"/>
              <a:t>verfügbar (in VM-Konfiguration als COM1 bezeichnet)</a:t>
            </a:r>
            <a:endParaRPr lang="en-US"/>
          </a:p>
          <a:p>
            <a:pPr marL="692150" lvl="1" indent="-342900"/>
            <a:r>
              <a:rPr lang="en-US"/>
              <a:t>Die Makefiles sind so aufgebaut, dass dann alles automatisch ablaufen sollte</a:t>
            </a:r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Lizenz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8665593" cy="4968875"/>
          </a:xfrm>
        </p:spPr>
        <p:txBody>
          <a:bodyPr/>
          <a:lstStyle/>
          <a:p>
            <a:r>
              <a:rPr lang="en-US"/>
              <a:t>Dieser Foliensatz ist lizenziert unter </a:t>
            </a:r>
            <a:endParaRPr lang="en-US" smtClean="0"/>
          </a:p>
          <a:p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Creative </a:t>
            </a:r>
            <a:r>
              <a:rPr lang="en-US"/>
              <a:t>Commons </a:t>
            </a:r>
            <a:r>
              <a:rPr lang="en-US" smtClean="0"/>
              <a:t>"Attribution-NonCommercial </a:t>
            </a:r>
            <a:r>
              <a:rPr lang="en-US"/>
              <a:t>4.0 </a:t>
            </a:r>
            <a:r>
              <a:rPr lang="en-US" smtClean="0"/>
              <a:t>International"</a:t>
            </a:r>
          </a:p>
          <a:p>
            <a:pPr marL="342900" indent="-342900">
              <a:buFontTx/>
              <a:buChar char="-"/>
            </a:pP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siehe 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creativecommons.org/licenses/by-nc/4.0/legalcode</a:t>
            </a:r>
            <a:r>
              <a:rPr lang="en-US" smtClean="0"/>
              <a:t> </a:t>
            </a:r>
            <a:endParaRPr lang="en-US"/>
          </a:p>
        </p:txBody>
      </p:sp>
      <p:pic>
        <p:nvPicPr>
          <p:cNvPr id="3" name="Picture 2" descr="http://mirrors.creativecommons.org/presskit/buttons/88x31/png/by-n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650" y="5085184"/>
            <a:ext cx="3498768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Zum Weiterlesen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C++ Rvalue References </a:t>
            </a:r>
            <a:r>
              <a:rPr lang="en-US" smtClean="0"/>
              <a:t>Explained</a:t>
            </a:r>
          </a:p>
          <a:p>
            <a:pPr lvl="1"/>
            <a:r>
              <a:rPr lang="en-US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en-US"/>
              <a:t>Siehe </a:t>
            </a:r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thbecker.net/articles/rvalue_references/section_01.html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Bildnachweis und Credits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Titelbild "Organisatorisches" (Papierstapel)</a:t>
            </a:r>
            <a:r>
              <a:rPr lang="en-US" smtClean="0"/>
              <a:t>: CC BY-SA 3.0, by Jonathan Joseph Bondhus on Wiki Commons, URL: </a:t>
            </a:r>
            <a:r>
              <a:rPr lang="en-US" smtClean="0">
                <a:hlinkClick r:id="rId2"/>
              </a:rPr>
              <a:t>https://commons.wikimedia.org/wiki/Paper#/media/File:Stack_of_Copy_Paper.jpg</a:t>
            </a:r>
            <a:endParaRPr lang="en-US" smtClean="0"/>
          </a:p>
          <a:p>
            <a:r>
              <a:rPr lang="en-US" b="1" smtClean="0"/>
              <a:t>Lächelndes Fragezeichen</a:t>
            </a:r>
            <a:r>
              <a:rPr lang="en-US" smtClean="0"/>
              <a:t>: "attribution", by katieyunholmes: smiley face clip art animated, URL: </a:t>
            </a:r>
            <a:r>
              <a:rPr lang="en-US" smtClean="0">
                <a:hlinkClick r:id="rId3"/>
              </a:rPr>
              <a:t>http://cliparts.co/clipart/2613703</a:t>
            </a:r>
            <a:endParaRPr lang="en-US" smtClean="0"/>
          </a:p>
          <a:p>
            <a:r>
              <a:rPr lang="en-US" b="1" smtClean="0"/>
              <a:t>Fotos des Experimentierboards</a:t>
            </a:r>
            <a:r>
              <a:rPr lang="en-US" smtClean="0"/>
              <a:t>: CC BY-SA 3.0, Real-Time Systems Lab</a:t>
            </a:r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Credits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Code-Highlighting</a:t>
            </a:r>
            <a:r>
              <a:rPr lang="en-US"/>
              <a:t>: Danke an </a:t>
            </a:r>
            <a:r>
              <a:rPr lang="en-US">
                <a:hlinkClick r:id="rId2"/>
              </a:rPr>
              <a:t>https://tohtml.com/c/</a:t>
            </a:r>
            <a:r>
              <a:rPr lang="en-US"/>
              <a:t> </a:t>
            </a:r>
          </a:p>
          <a:p>
            <a:r>
              <a:rPr lang="en-US" b="1"/>
              <a:t>Online-Beispiele</a:t>
            </a:r>
            <a:r>
              <a:rPr lang="en-US"/>
              <a:t>: Danke an </a:t>
            </a:r>
            <a:r>
              <a:rPr lang="en-US">
                <a:hlinkClick r:id="rId3"/>
              </a:rPr>
              <a:t>http://cpp.sh/</a:t>
            </a:r>
            <a:r>
              <a:rPr lang="en-US"/>
              <a:t>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Folien-Brutkasten </a:t>
            </a:r>
            <a:r>
              <a:rPr lang="en-US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Natürlich nicht prüfungsrelevant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064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13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064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962025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1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481138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17716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429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191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1143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9747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3921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1"/>
              <a:ext cx="5191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1143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8223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064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Klasse und abstrakte Klasse</a:t>
            </a:r>
            <a:endParaRPr lang="en-US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2232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2286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Assoziation mit Rollenname und Multiplizität und std::string-Attribut von Person</a:t>
            </a:r>
            <a:endParaRPr lang="en-US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9620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1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341312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9620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1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44442" cy="357188"/>
            <a:chOff x="4799013" y="3601492"/>
            <a:chExt cx="1708150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3" y="3715792"/>
              <a:ext cx="121507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469870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Vererbung</a:t>
            </a:r>
            <a:endParaRPr lang="en-US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064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469870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Aggregation</a:t>
            </a:r>
            <a:endParaRPr lang="en-US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Legende</a:t>
            </a:r>
            <a:endParaRPr lang="en-US" b="1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Klassendiagramm</a:t>
            </a:r>
            <a:endParaRPr lang="en-US" b="1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14703" cy="14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dirty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 dirty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dirty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 dirty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Jede Datei enthält (meistens nur) eine </a:t>
            </a:r>
            <a:r>
              <a:rPr lang="de-DE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Wie implementiert man </a:t>
            </a:r>
            <a:r>
              <a:rPr lang="de-DE" altLang="de-DE" sz="1800" dirty="0" smtClean="0"/>
              <a:t>Funktionen</a:t>
            </a:r>
            <a:r>
              <a:rPr lang="de-DE" altLang="de-DE" sz="1800" b="0" dirty="0" smtClean="0"/>
              <a:t> in Java?</a:t>
            </a:r>
            <a:endParaRPr lang="de-DE" altLang="de-DE" sz="1800" b="0" dirty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Ist es sinnvoll, die </a:t>
            </a:r>
            <a:r>
              <a:rPr lang="de-DE" altLang="de-DE" sz="1800" dirty="0"/>
              <a:t>Paketstruktur</a:t>
            </a:r>
            <a:r>
              <a:rPr lang="de-DE" altLang="de-DE" sz="1800" b="0" dirty="0"/>
              <a:t> an der </a:t>
            </a:r>
            <a:r>
              <a:rPr lang="de-DE" altLang="de-DE" sz="1800" dirty="0"/>
              <a:t>Verzeichnisstruktur</a:t>
            </a:r>
            <a:r>
              <a:rPr lang="de-DE" altLang="de-DE" sz="1800" b="0" dirty="0"/>
              <a:t> 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Hier seid Ihr gefragt! </a:t>
            </a:r>
            <a:r>
              <a:rPr lang="de-DE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dirty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dirty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 dirty="0">
                <a:solidFill>
                  <a:schemeClr val="bg1"/>
                </a:solidFill>
              </a:rPr>
              <a:t>Beliebige Verzeichnisstruktur </a:t>
            </a:r>
            <a:r>
              <a:rPr lang="de-DE" dirty="0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Klassen werden in </a:t>
            </a:r>
            <a:r>
              <a:rPr lang="de-DE" b="1" dirty="0">
                <a:solidFill>
                  <a:schemeClr val="bg1"/>
                </a:solidFill>
              </a:rPr>
              <a:t>Header</a:t>
            </a:r>
            <a:r>
              <a:rPr lang="de-DE" dirty="0">
                <a:solidFill>
                  <a:schemeClr val="bg1"/>
                </a:solidFill>
              </a:rPr>
              <a:t>- und </a:t>
            </a:r>
            <a:r>
              <a:rPr lang="de-DE" b="1" dirty="0">
                <a:solidFill>
                  <a:schemeClr val="bg1"/>
                </a:solidFill>
              </a:rPr>
              <a:t>Implementierung</a:t>
            </a:r>
            <a:r>
              <a:rPr lang="de-DE" dirty="0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Implementierungsdateien mit </a:t>
            </a:r>
            <a:r>
              <a:rPr lang="de-DE" b="1" dirty="0">
                <a:solidFill>
                  <a:schemeClr val="bg1"/>
                </a:solidFill>
              </a:rPr>
              <a:t>Funktionen </a:t>
            </a:r>
            <a:r>
              <a:rPr lang="de-DE" dirty="0" smtClean="0">
                <a:solidFill>
                  <a:schemeClr val="bg1"/>
                </a:solidFill>
              </a:rPr>
              <a:t>(nicht Methoden</a:t>
            </a:r>
            <a:r>
              <a:rPr lang="de-DE" dirty="0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 dirty="0">
                <a:solidFill>
                  <a:schemeClr val="bg1"/>
                </a:solidFill>
              </a:rPr>
              <a:t>Mehrere Klassen</a:t>
            </a:r>
            <a:r>
              <a:rPr lang="de-DE" dirty="0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dirty="0" smtClean="0"/>
              <a:t>Vorlesung</a:t>
            </a:r>
            <a:r>
              <a:rPr lang="de-DE" sz="2200" dirty="0" smtClean="0"/>
              <a:t> 	vermittelt 	</a:t>
            </a:r>
            <a:r>
              <a:rPr lang="de-DE" sz="2200" b="1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dirty="0" smtClean="0"/>
              <a:t>Übung</a:t>
            </a:r>
            <a:r>
              <a:rPr lang="de-DE" sz="2200" dirty="0" smtClean="0"/>
              <a:t> 	vermittelt 	</a:t>
            </a:r>
            <a:r>
              <a:rPr lang="de-DE" sz="2200" b="1" dirty="0" smtClean="0"/>
              <a:t>praktische Kenntnisse</a:t>
            </a:r>
            <a:r>
              <a:rPr lang="de-DE" sz="2200" dirty="0" smtClean="0"/>
              <a:t/>
            </a:r>
            <a:br>
              <a:rPr lang="de-DE" sz="2200" dirty="0" smtClean="0"/>
            </a:b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Best Practice:</a:t>
            </a:r>
            <a:r>
              <a:rPr lang="de-DE" smtClean="0">
                <a:solidFill>
                  <a:schemeClr val="bg1"/>
                </a:solidFill>
              </a:rPr>
              <a:t> Getrennte </a:t>
            </a:r>
            <a:r>
              <a:rPr lang="de-DE" dirty="0" smtClean="0">
                <a:solidFill>
                  <a:schemeClr val="bg1"/>
                </a:solidFill>
              </a:rPr>
              <a:t>Ordner für Header und Implementierung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smtClean="0"/>
              <a:t>Header</a:t>
            </a:r>
            <a:r>
              <a:rPr lang="de-DE" altLang="de-DE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* Floors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and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dirty="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Kommentare</a:t>
            </a:r>
            <a:r>
              <a:rPr lang="de-DE" dirty="0">
                <a:solidFill>
                  <a:schemeClr val="bg1"/>
                </a:solidFill>
              </a:rPr>
              <a:t> wie in </a:t>
            </a:r>
            <a:r>
              <a:rPr lang="de-DE" dirty="0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dirty="0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dirty="0" smtClean="0">
                <a:solidFill>
                  <a:schemeClr val="bg1"/>
                </a:solidFill>
              </a:rPr>
              <a:t>	</a:t>
            </a:r>
            <a:r>
              <a:rPr lang="de-DE" dirty="0" err="1" smtClean="0">
                <a:solidFill>
                  <a:schemeClr val="bg1"/>
                </a:solidFill>
              </a:rPr>
              <a:t>einzeilg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err="1">
                <a:solidFill>
                  <a:schemeClr val="bg1"/>
                </a:solidFill>
              </a:rPr>
              <a:t>Include</a:t>
            </a:r>
            <a:r>
              <a:rPr lang="de-DE" b="1" dirty="0">
                <a:solidFill>
                  <a:schemeClr val="bg1"/>
                </a:solidFill>
              </a:rPr>
              <a:t>-Anweisungen</a:t>
            </a:r>
            <a:r>
              <a:rPr lang="de-DE" dirty="0">
                <a:solidFill>
                  <a:schemeClr val="bg1"/>
                </a:solidFill>
              </a:rPr>
              <a:t> wie Import-Befehle in </a:t>
            </a:r>
            <a:r>
              <a:rPr lang="de-DE" dirty="0" smtClean="0">
                <a:solidFill>
                  <a:schemeClr val="bg1"/>
                </a:solidFill>
              </a:rPr>
              <a:t>Java: </a:t>
            </a:r>
            <a:endParaRPr lang="de-DE" dirty="0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dirty="0" smtClean="0">
                <a:solidFill>
                  <a:schemeClr val="bg1"/>
                </a:solidFill>
              </a:rPr>
              <a:t>für </a:t>
            </a:r>
            <a:r>
              <a:rPr lang="de-DE" dirty="0">
                <a:solidFill>
                  <a:schemeClr val="bg1"/>
                </a:solidFill>
              </a:rPr>
              <a:t>Bibliotheken,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dirty="0" smtClean="0">
                <a:solidFill>
                  <a:schemeClr val="bg1"/>
                </a:solidFill>
              </a:rPr>
              <a:t>für </a:t>
            </a:r>
            <a:r>
              <a:rPr lang="de-DE" dirty="0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55780"/>
              <a:gd name="adj2" fmla="val 144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Deklaration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1" dirty="0">
                <a:solidFill>
                  <a:schemeClr val="bg1"/>
                </a:solidFill>
              </a:rPr>
              <a:t>der Klasse</a:t>
            </a:r>
            <a:r>
              <a:rPr lang="de-DE" dirty="0">
                <a:solidFill>
                  <a:schemeClr val="bg1"/>
                </a:solidFill>
              </a:rPr>
              <a:t> ist </a:t>
            </a:r>
            <a:r>
              <a:rPr lang="de-DE" dirty="0" smtClean="0">
                <a:solidFill>
                  <a:schemeClr val="bg1"/>
                </a:solidFill>
              </a:rPr>
              <a:t>wie </a:t>
            </a:r>
            <a:r>
              <a:rPr lang="de-DE" dirty="0">
                <a:solidFill>
                  <a:schemeClr val="bg1"/>
                </a:solidFill>
              </a:rPr>
              <a:t>ein Interface in </a:t>
            </a:r>
            <a:r>
              <a:rPr lang="de-DE" dirty="0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5025729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building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Header und </a:t>
            </a:r>
            <a:r>
              <a:rPr lang="de-DE" altLang="de-DE" u="sng" smtClean="0"/>
              <a:t>Implementierungs</a:t>
            </a:r>
            <a:r>
              <a:rPr lang="de-DE" altLang="de-DE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Using</a:t>
            </a:r>
            <a:r>
              <a:rPr lang="de-DE" b="1" dirty="0" smtClean="0">
                <a:solidFill>
                  <a:schemeClr val="bg1"/>
                </a:solidFill>
              </a:rPr>
              <a:t>-Befehle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sind wie statische Imports </a:t>
            </a:r>
            <a:r>
              <a:rPr lang="de-DE">
                <a:solidFill>
                  <a:schemeClr val="bg1"/>
                </a:solidFill>
              </a:rPr>
              <a:t>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statt </a:t>
            </a:r>
            <a:r>
              <a:rPr lang="de-DE" i="1" dirty="0" err="1" smtClean="0">
                <a:solidFill>
                  <a:schemeClr val="bg1"/>
                </a:solidFill>
              </a:rPr>
              <a:t>std</a:t>
            </a:r>
            <a:r>
              <a:rPr lang="de-DE" i="1" dirty="0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Sollte stets hinter den #includes auftreten.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Header-Datei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Methoden</a:t>
            </a:r>
            <a:r>
              <a:rPr lang="de-DE" dirty="0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Kompilierung</a:t>
            </a:r>
            <a:endParaRPr lang="de-DE" altLang="de-DE" dirty="0" smtClean="0"/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dirty="0" smtClean="0"/>
                    <a:t>Objektcode</a:t>
                  </a:r>
                  <a:r>
                    <a:rPr lang="de-DE" altLang="de-DE" sz="1800" b="0" dirty="0" smtClean="0"/>
                    <a:t> (</a:t>
                  </a:r>
                  <a:r>
                    <a:rPr lang="de-DE" altLang="de-DE" sz="1800" b="0" i="1" dirty="0" smtClean="0"/>
                    <a:t>*.o</a:t>
                  </a:r>
                  <a:r>
                    <a:rPr lang="de-DE" altLang="de-DE" sz="1800" b="0" dirty="0" smtClean="0"/>
                    <a:t>)</a:t>
                  </a:r>
                  <a:endParaRPr lang="de-DE" altLang="de-DE" sz="1800" b="0" dirty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dirty="0" smtClean="0"/>
                  <a:t>Maschinencode</a:t>
                </a:r>
                <a:r>
                  <a:rPr lang="de-DE" altLang="de-DE" sz="1800" b="0" dirty="0" smtClean="0"/>
                  <a:t> </a:t>
                </a:r>
                <a:r>
                  <a:rPr lang="de-DE" altLang="de-DE" sz="1800" b="0" dirty="0"/>
                  <a:t>(</a:t>
                </a:r>
                <a:r>
                  <a:rPr lang="de-DE" altLang="de-DE" sz="1800" b="0" dirty="0" smtClean="0"/>
                  <a:t>main.exe,</a:t>
                </a:r>
                <a:br>
                  <a:rPr lang="de-DE" altLang="de-DE" sz="1800" b="0" dirty="0" smtClean="0"/>
                </a:br>
                <a:r>
                  <a:rPr lang="de-DE" altLang="de-DE" sz="1800" b="0" dirty="0" smtClean="0"/>
                  <a:t>mylib.dll, </a:t>
                </a:r>
                <a:r>
                  <a:rPr lang="de-DE" altLang="de-DE" sz="1800" b="0" dirty="0" err="1" smtClean="0"/>
                  <a:t>mylib.a</a:t>
                </a:r>
                <a:r>
                  <a:rPr lang="de-DE" altLang="de-DE" sz="1800" b="0" i="1" dirty="0" smtClean="0"/>
                  <a:t>)</a:t>
                </a:r>
                <a:endParaRPr lang="de-DE" altLang="de-DE" sz="1800" b="0" dirty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dirty="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dirty="0" smtClean="0"/>
                    <a:t>(</a:t>
                  </a:r>
                  <a:r>
                    <a:rPr lang="de-DE" altLang="de-DE" sz="1800" b="0" i="1" dirty="0" smtClean="0"/>
                    <a:t>*.o</a:t>
                  </a:r>
                  <a:r>
                    <a:rPr lang="de-DE" altLang="de-DE" sz="1800" b="0" dirty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dirty="0" smtClean="0"/>
                    <a:t>Bibliotheken</a:t>
                  </a:r>
                  <a:r>
                    <a:rPr lang="de-DE" altLang="de-DE" sz="1800" b="0" dirty="0" smtClean="0"/>
                    <a:t/>
                  </a:r>
                  <a:br>
                    <a:rPr lang="de-DE" altLang="de-DE" sz="1800" b="0" dirty="0" smtClean="0"/>
                  </a:br>
                  <a:r>
                    <a:rPr lang="de-DE" altLang="de-DE" sz="1800" b="0" dirty="0" smtClean="0"/>
                    <a:t>(*.</a:t>
                  </a:r>
                  <a:r>
                    <a:rPr lang="de-DE" altLang="de-DE" sz="1800" b="0" dirty="0" err="1" smtClean="0"/>
                    <a:t>dll</a:t>
                  </a:r>
                  <a:r>
                    <a:rPr lang="de-DE" altLang="de-DE" sz="1800" b="0" dirty="0" smtClean="0"/>
                    <a:t>, *.a, *.so)</a:t>
                  </a:r>
                  <a:endParaRPr lang="de-DE" altLang="de-DE" sz="1800" b="0" dirty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Compiler bearbeitet </a:t>
            </a:r>
            <a:r>
              <a:rPr lang="de-DE" b="1" dirty="0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Objektdateien müssen </a:t>
            </a:r>
            <a:r>
              <a:rPr lang="de-DE" b="1" dirty="0">
                <a:solidFill>
                  <a:schemeClr val="bg1"/>
                </a:solidFill>
              </a:rPr>
              <a:t>untereinander</a:t>
            </a:r>
            <a:r>
              <a:rPr lang="de-DE" dirty="0">
                <a:solidFill>
                  <a:schemeClr val="bg1"/>
                </a:solidFill>
              </a:rPr>
              <a:t> und auch mit </a:t>
            </a:r>
            <a:r>
              <a:rPr lang="de-DE" b="1" dirty="0">
                <a:solidFill>
                  <a:schemeClr val="bg1"/>
                </a:solidFill>
              </a:rPr>
              <a:t>Bibliotheken</a:t>
            </a:r>
            <a:r>
              <a:rPr lang="de-DE" dirty="0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Statisches </a:t>
            </a:r>
            <a:r>
              <a:rPr lang="en-US" dirty="0" smtClean="0"/>
              <a:t>und </a:t>
            </a:r>
            <a:r>
              <a:rPr lang="en-US" dirty="0" err="1" smtClean="0"/>
              <a:t>dynamisches</a:t>
            </a:r>
            <a:r>
              <a:rPr lang="en-US" dirty="0" smtClean="0"/>
              <a:t> </a:t>
            </a:r>
            <a:r>
              <a:rPr lang="en-US" dirty="0" err="1" smtClean="0"/>
              <a:t>Linken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dirty="0" err="1" smtClean="0"/>
              <a:t>Statisches</a:t>
            </a:r>
            <a:r>
              <a:rPr lang="en-US" sz="2000" dirty="0" smtClean="0"/>
              <a:t> </a:t>
            </a:r>
            <a:r>
              <a:rPr lang="en-US" sz="2000" dirty="0" err="1" smtClean="0"/>
              <a:t>Linken</a:t>
            </a:r>
            <a:endParaRPr lang="en-US" sz="2000" dirty="0" smtClean="0"/>
          </a:p>
          <a:p>
            <a:pPr algn="ctr"/>
            <a:r>
              <a:rPr lang="en-US" sz="1600" b="0" dirty="0" smtClean="0"/>
              <a:t>(Static Libraries und Shared Archives)</a:t>
            </a:r>
            <a:endParaRPr lang="en-US" sz="1600" b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Bibliothek</a:t>
            </a:r>
            <a:r>
              <a:rPr lang="en-US" sz="2000" dirty="0" smtClean="0"/>
              <a:t> muss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Linkzeit</a:t>
            </a:r>
            <a:r>
              <a:rPr lang="en-US" sz="2000" dirty="0" smtClean="0"/>
              <a:t> </a:t>
            </a:r>
            <a:r>
              <a:rPr lang="en-US" sz="2000" dirty="0" err="1" smtClean="0"/>
              <a:t>vorhanden</a:t>
            </a:r>
            <a:r>
              <a:rPr lang="en-US" sz="2000" dirty="0" smtClean="0"/>
              <a:t> sein.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smtClean="0"/>
              <a:t>"Kopie" </a:t>
            </a:r>
            <a:r>
              <a:rPr lang="en-US" sz="2000" dirty="0" smtClean="0"/>
              <a:t>der </a:t>
            </a:r>
            <a:r>
              <a:rPr lang="en-US" sz="2000" dirty="0" err="1" smtClean="0"/>
              <a:t>Bibliothek</a:t>
            </a:r>
            <a:r>
              <a:rPr lang="en-US" sz="2000" dirty="0" smtClean="0"/>
              <a:t> </a:t>
            </a:r>
            <a:r>
              <a:rPr lang="en-US" sz="2000" dirty="0" err="1" smtClean="0"/>
              <a:t>wird</a:t>
            </a:r>
            <a:r>
              <a:rPr lang="en-US" sz="2000" dirty="0" smtClean="0"/>
              <a:t> </a:t>
            </a:r>
            <a:r>
              <a:rPr lang="en-US" sz="2000" dirty="0" err="1" smtClean="0"/>
              <a:t>im</a:t>
            </a:r>
            <a:r>
              <a:rPr lang="en-US" sz="2000" dirty="0" smtClean="0"/>
              <a:t> </a:t>
            </a:r>
            <a:r>
              <a:rPr lang="en-US" sz="2000" dirty="0" err="1" smtClean="0"/>
              <a:t>Compilat</a:t>
            </a:r>
            <a:r>
              <a:rPr lang="en-US" sz="2000" dirty="0" smtClean="0"/>
              <a:t> (</a:t>
            </a:r>
            <a:r>
              <a:rPr lang="en-US" sz="2000" i="1" dirty="0" smtClean="0"/>
              <a:t>main.exe</a:t>
            </a:r>
            <a:r>
              <a:rPr lang="en-US" sz="2000" dirty="0" smtClean="0"/>
              <a:t>) </a:t>
            </a:r>
            <a:r>
              <a:rPr lang="en-US" sz="2000" dirty="0" err="1" smtClean="0"/>
              <a:t>abgelegt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 err="1" smtClean="0"/>
              <a:t>Unterschied</a:t>
            </a:r>
            <a:r>
              <a:rPr lang="en-US" sz="2000" dirty="0" smtClean="0"/>
              <a:t> </a:t>
            </a:r>
            <a:r>
              <a:rPr lang="en-US" sz="2000" dirty="0" err="1" smtClean="0"/>
              <a:t>zwischen</a:t>
            </a:r>
            <a:r>
              <a:rPr lang="en-US" sz="2000" dirty="0" smtClean="0"/>
              <a:t> SL und SA </a:t>
            </a:r>
            <a:r>
              <a:rPr lang="en-US" sz="2000" dirty="0" err="1" smtClean="0"/>
              <a:t>eher</a:t>
            </a:r>
            <a:r>
              <a:rPr lang="en-US" sz="2000" dirty="0" smtClean="0"/>
              <a:t> </a:t>
            </a:r>
            <a:r>
              <a:rPr lang="en-US" sz="2000" dirty="0" err="1" smtClean="0"/>
              <a:t>klein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/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dirty="0" err="1" smtClean="0">
                <a:sym typeface="Wingdings" panose="05000000000000000000" pitchFamily="2" charset="2"/>
              </a:rPr>
              <a:t>Compilat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err="1" smtClean="0">
                <a:sym typeface="Wingdings" panose="05000000000000000000" pitchFamily="2" charset="2"/>
              </a:rPr>
              <a:t>ist</a:t>
            </a:r>
            <a:r>
              <a:rPr lang="en-US" sz="2000" smtClean="0">
                <a:sym typeface="Wingdings" panose="05000000000000000000" pitchFamily="2" charset="2"/>
              </a:rPr>
              <a:t> "</a:t>
            </a:r>
            <a:r>
              <a:rPr lang="en-US" sz="2000" b="1" smtClean="0">
                <a:sym typeface="Wingdings" panose="05000000000000000000" pitchFamily="2" charset="2"/>
              </a:rPr>
              <a:t>standalone</a:t>
            </a:r>
            <a:r>
              <a:rPr lang="en-US" sz="2000" smtClean="0">
                <a:sym typeface="Wingdings" panose="05000000000000000000" pitchFamily="2" charset="2"/>
              </a:rPr>
              <a:t>", </a:t>
            </a:r>
            <a:r>
              <a:rPr lang="en-US" sz="2000" dirty="0" err="1" smtClean="0">
                <a:sym typeface="Wingdings" panose="05000000000000000000" pitchFamily="2" charset="2"/>
              </a:rPr>
              <a:t>aber</a:t>
            </a:r>
            <a:r>
              <a:rPr lang="en-US" sz="2000" dirty="0" smtClean="0">
                <a:sym typeface="Wingdings" panose="05000000000000000000" pitchFamily="2" charset="2"/>
              </a:rPr>
              <a:t> (oft </a:t>
            </a:r>
            <a:r>
              <a:rPr lang="en-US" sz="2000" dirty="0" err="1" smtClean="0">
                <a:sym typeface="Wingdings" panose="05000000000000000000" pitchFamily="2" charset="2"/>
              </a:rPr>
              <a:t>wesentlich</a:t>
            </a:r>
            <a:r>
              <a:rPr lang="en-US" sz="2000" dirty="0" smtClean="0">
                <a:sym typeface="Wingdings" panose="05000000000000000000" pitchFamily="2" charset="2"/>
              </a:rPr>
              <a:t>) </a:t>
            </a:r>
            <a:r>
              <a:rPr lang="en-US" sz="2000" b="1" dirty="0" err="1" smtClean="0">
                <a:sym typeface="Wingdings" panose="05000000000000000000" pitchFamily="2" charset="2"/>
              </a:rPr>
              <a:t>größer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als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beim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dynamischen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Linken</a:t>
            </a:r>
            <a:endParaRPr lang="en-US" sz="200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dirty="0" err="1" smtClean="0"/>
              <a:t>Dynamisches</a:t>
            </a:r>
            <a:r>
              <a:rPr lang="en-US" sz="2000" dirty="0" smtClean="0"/>
              <a:t> </a:t>
            </a:r>
            <a:r>
              <a:rPr lang="en-US" sz="2000" dirty="0" err="1" smtClean="0"/>
              <a:t>Linken</a:t>
            </a:r>
            <a:endParaRPr lang="en-US" sz="2000" dirty="0" smtClean="0"/>
          </a:p>
          <a:p>
            <a:pPr algn="ctr"/>
            <a:r>
              <a:rPr lang="en-US" sz="1600" b="0" dirty="0" smtClean="0"/>
              <a:t>(Shared Objects und DLLs)</a:t>
            </a:r>
            <a:endParaRPr lang="en-US" sz="1600" b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en-US" sz="2000" i="1" dirty="0" smtClean="0"/>
              <a:t>Shared Objects </a:t>
            </a:r>
            <a:r>
              <a:rPr lang="en-US" sz="2000" dirty="0" err="1" smtClean="0"/>
              <a:t>müssen</a:t>
            </a:r>
            <a:r>
              <a:rPr lang="en-US" sz="2000" dirty="0" smtClean="0"/>
              <a:t>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/>
              <a:t>Linkzeit</a:t>
            </a:r>
            <a:r>
              <a:rPr lang="en-US" sz="2000" dirty="0"/>
              <a:t> </a:t>
            </a:r>
            <a:r>
              <a:rPr lang="en-US" sz="2000" dirty="0" smtClean="0"/>
              <a:t>und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Laufzeit</a:t>
            </a:r>
            <a:r>
              <a:rPr lang="en-US" sz="2000" dirty="0" smtClean="0"/>
              <a:t> </a:t>
            </a:r>
            <a:r>
              <a:rPr lang="en-US" sz="2000" dirty="0" err="1" smtClean="0"/>
              <a:t>vorhanden</a:t>
            </a:r>
            <a:r>
              <a:rPr lang="en-US" sz="2000" dirty="0" smtClean="0"/>
              <a:t> sein.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i="1" dirty="0" smtClean="0"/>
              <a:t>DLLs </a:t>
            </a:r>
            <a:r>
              <a:rPr lang="en-US" sz="2000" dirty="0" err="1" smtClean="0"/>
              <a:t>müssen</a:t>
            </a:r>
            <a:r>
              <a:rPr lang="en-US" sz="2000" dirty="0" smtClean="0"/>
              <a:t> </a:t>
            </a:r>
            <a:r>
              <a:rPr lang="en-US" sz="2000" b="1" dirty="0" err="1" smtClean="0"/>
              <a:t>nicht</a:t>
            </a:r>
            <a:r>
              <a:rPr lang="en-US" sz="2000" dirty="0" smtClean="0"/>
              <a:t>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Linkzeit</a:t>
            </a:r>
            <a:r>
              <a:rPr lang="en-US" sz="2000" dirty="0" smtClean="0"/>
              <a:t> und </a:t>
            </a:r>
            <a:r>
              <a:rPr lang="en-US" sz="2000" b="1" dirty="0" err="1" smtClean="0"/>
              <a:t>nur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beim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konkreten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Aufruf</a:t>
            </a:r>
            <a:r>
              <a:rPr lang="en-US" sz="2000" b="1" dirty="0" smtClean="0"/>
              <a:t>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Laufzeit</a:t>
            </a:r>
            <a:r>
              <a:rPr lang="en-US" sz="2000" dirty="0" smtClean="0"/>
              <a:t> </a:t>
            </a:r>
            <a:r>
              <a:rPr lang="en-US" sz="2000" dirty="0" err="1" smtClean="0"/>
              <a:t>verfügbar</a:t>
            </a:r>
            <a:r>
              <a:rPr lang="en-US" sz="2000" dirty="0" smtClean="0"/>
              <a:t> sein. </a:t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</a:t>
            </a:r>
            <a:r>
              <a:rPr lang="en-US" sz="2000" dirty="0" err="1" smtClean="0">
                <a:sym typeface="Wingdings" panose="05000000000000000000" pitchFamily="2" charset="2"/>
              </a:rPr>
              <a:t>Compilat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err="1" smtClean="0">
                <a:sym typeface="Wingdings" panose="05000000000000000000" pitchFamily="2" charset="2"/>
              </a:rPr>
              <a:t>ist</a:t>
            </a:r>
            <a:r>
              <a:rPr lang="en-US" sz="2000" smtClean="0">
                <a:sym typeface="Wingdings" panose="05000000000000000000" pitchFamily="2" charset="2"/>
              </a:rPr>
              <a:t> "</a:t>
            </a:r>
            <a:r>
              <a:rPr lang="en-US" sz="2000" b="1" smtClean="0">
                <a:sym typeface="Wingdings" panose="05000000000000000000" pitchFamily="2" charset="2"/>
              </a:rPr>
              <a:t>minimal</a:t>
            </a:r>
            <a:r>
              <a:rPr lang="en-US" sz="2000" smtClean="0">
                <a:sym typeface="Wingdings" panose="05000000000000000000" pitchFamily="2" charset="2"/>
              </a:rPr>
              <a:t>", </a:t>
            </a:r>
            <a:r>
              <a:rPr lang="en-US" sz="2000" dirty="0" err="1" smtClean="0">
                <a:sym typeface="Wingdings" panose="05000000000000000000" pitchFamily="2" charset="2"/>
              </a:rPr>
              <a:t>braucht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aber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zur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Laufzeit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b="1" dirty="0" err="1" smtClean="0">
                <a:sym typeface="Wingdings" panose="05000000000000000000" pitchFamily="2" charset="2"/>
              </a:rPr>
              <a:t>zusätzliche</a:t>
            </a:r>
            <a:r>
              <a:rPr lang="en-US" sz="2000" b="1" dirty="0" smtClean="0">
                <a:sym typeface="Wingdings" panose="05000000000000000000" pitchFamily="2" charset="2"/>
              </a:rPr>
              <a:t> </a:t>
            </a:r>
            <a:r>
              <a:rPr lang="en-US" sz="2000" b="1" dirty="0" err="1" smtClean="0">
                <a:sym typeface="Wingdings" panose="05000000000000000000" pitchFamily="2" charset="2"/>
              </a:rPr>
              <a:t>Abhängigkeiten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dirty="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 dirty="0">
                <a:solidFill>
                  <a:schemeClr val="bg1"/>
                </a:solidFill>
              </a:rPr>
              <a:t>benötigten Header </a:t>
            </a:r>
            <a:r>
              <a:rPr lang="de-DE" b="1">
                <a:solidFill>
                  <a:schemeClr val="bg1"/>
                </a:solidFill>
              </a:rPr>
              <a:t>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15741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dirty="0" err="1" smtClean="0"/>
              <a:t>Anwendungsfälle</a:t>
            </a:r>
            <a:r>
              <a:rPr lang="en-US" b="1" dirty="0" smtClean="0"/>
              <a:t> des </a:t>
            </a:r>
            <a:r>
              <a:rPr lang="en-US" b="1" dirty="0" err="1" smtClean="0"/>
              <a:t>Präprozessors</a:t>
            </a:r>
            <a:r>
              <a:rPr lang="en-US" b="1" dirty="0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Betriebssystemerkennung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z.B</a:t>
            </a:r>
            <a:r>
              <a:rPr lang="en-US" dirty="0" smtClean="0"/>
              <a:t>.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dirty="0" smtClean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dirty="0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passiert ohne Include Guards?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en-US" smtClean="0"/>
              <a:t>Vor dem Präprozessor</a:t>
            </a:r>
            <a:endParaRPr lang="en-US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en-US" smtClean="0"/>
              <a:t>Nach dem Präprozessor</a:t>
            </a:r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dirty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7411310" y="3397600"/>
            <a:ext cx="1517768" cy="504056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</a:t>
            </a:r>
            <a:r>
              <a:rPr lang="de-DE" sz="1600" dirty="0" err="1" smtClean="0">
                <a:solidFill>
                  <a:schemeClr val="bg1"/>
                </a:solidFill>
              </a:rPr>
              <a:t>Kernighan</a:t>
            </a:r>
            <a:r>
              <a:rPr lang="de-DE" sz="1600" dirty="0" smtClean="0">
                <a:solidFill>
                  <a:schemeClr val="bg1"/>
                </a:solidFill>
              </a:rPr>
              <a:t> &amp; </a:t>
            </a:r>
            <a:r>
              <a:rPr lang="de-DE" sz="1600" dirty="0" err="1" smtClean="0">
                <a:solidFill>
                  <a:schemeClr val="bg1"/>
                </a:solidFill>
              </a:rPr>
              <a:t>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</a:t>
            </a:r>
            <a:r>
              <a:rPr lang="de-DE" sz="1600" i="1" dirty="0" err="1" smtClean="0">
                <a:solidFill>
                  <a:schemeClr val="bg1"/>
                </a:solidFill>
              </a:rPr>
              <a:t>Programming</a:t>
            </a:r>
            <a:r>
              <a:rPr lang="de-DE" sz="1600" i="1" dirty="0" smtClean="0">
                <a:solidFill>
                  <a:schemeClr val="bg1"/>
                </a:solidFill>
              </a:rPr>
              <a:t> Language</a:t>
            </a:r>
            <a:r>
              <a:rPr lang="de-DE" sz="1600" dirty="0" smtClean="0">
                <a:solidFill>
                  <a:schemeClr val="bg1"/>
                </a:solidFill>
              </a:rPr>
              <a:t> von Bjarne </a:t>
            </a:r>
            <a:r>
              <a:rPr lang="de-DE" sz="1600" dirty="0" err="1" smtClean="0">
                <a:solidFill>
                  <a:schemeClr val="bg1"/>
                </a:solidFill>
              </a:rPr>
              <a:t>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</a:t>
            </a:r>
            <a:r>
              <a:rPr lang="de-DE" sz="1600" dirty="0" err="1" smtClean="0">
                <a:solidFill>
                  <a:schemeClr val="bg1"/>
                </a:solidFill>
              </a:rPr>
              <a:t>Gosling</a:t>
            </a:r>
            <a:r>
              <a:rPr lang="de-DE" sz="1600" dirty="0" smtClean="0">
                <a:solidFill>
                  <a:schemeClr val="bg1"/>
                </a:solidFill>
              </a:rPr>
              <a:t>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Simula</a:t>
            </a:r>
            <a:r>
              <a:rPr lang="de-DE" b="1" dirty="0" smtClean="0"/>
              <a:t>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passiert ohne Include Guards</a:t>
            </a:r>
            <a:r>
              <a:rPr lang="en-US" smtClean="0"/>
              <a:t>? Lösung.</a:t>
            </a:r>
            <a:endParaRPr lang="en-US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en-US" smtClean="0"/>
              <a:t>Vor dem Präprozessor</a:t>
            </a:r>
            <a:endParaRPr lang="en-US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en-US" smtClean="0"/>
              <a:t>Nach dem Präprozessor</a:t>
            </a:r>
            <a:endParaRPr lang="en-US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Include Guards: #ifndef vs. #pragma once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Anstelle der Klammer aus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#ifndef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  <a:r>
              <a:rPr lang="en-US" smtClean="0"/>
              <a:t> kann man auch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#pragma once</a:t>
            </a:r>
            <a:r>
              <a:rPr lang="en-US" smtClean="0"/>
              <a:t> verwenden </a:t>
            </a:r>
            <a:r>
              <a:rPr lang="en-US" smtClean="0">
                <a:sym typeface="Wingdings" panose="05000000000000000000" pitchFamily="2" charset="2"/>
              </a:rPr>
              <a:t></a:t>
            </a:r>
            <a:r>
              <a:rPr lang="en-US" b="1" smtClean="0"/>
              <a:t>kompakter, weniger fehleranfällig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#pragma once</a:t>
            </a:r>
            <a:r>
              <a:rPr lang="en-US" smtClean="0"/>
              <a:t> ist </a:t>
            </a:r>
            <a:r>
              <a:rPr lang="en-US" b="1" smtClean="0"/>
              <a:t>(noch) nicht im Standard</a:t>
            </a:r>
            <a:r>
              <a:rPr lang="en-US" smtClean="0"/>
              <a:t>, wird aber von den meisten Compilern unterstützt.</a:t>
            </a:r>
          </a:p>
          <a:p>
            <a:r>
              <a:rPr lang="de-DE"/>
              <a:t>Liste von kompatiblen Compilern: </a:t>
            </a:r>
            <a:r>
              <a:rPr lang="de-DE">
                <a:hlinkClick r:id="rId3"/>
              </a:rPr>
              <a:t>https://</a:t>
            </a:r>
            <a:r>
              <a:rPr lang="de-DE" smtClean="0">
                <a:hlinkClick r:id="rId3"/>
              </a:rPr>
              <a:t>en.wikipedia.org/wiki/Pragma_once#Portability</a:t>
            </a:r>
            <a:r>
              <a:rPr lang="de-DE" smtClean="0"/>
              <a:t> </a:t>
            </a:r>
            <a:endParaRPr lang="de-DE"/>
          </a:p>
          <a:p>
            <a:endParaRPr lang="en-US" smtClean="0"/>
          </a:p>
          <a:p>
            <a:endParaRPr lang="en-US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dirty="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Anwendungsmöglichkeiten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Konstanten sollten per Konvention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ALL_UPPER_CASE</a:t>
            </a:r>
            <a:r>
              <a:rPr lang="en-US" smtClean="0"/>
              <a:t> sein</a:t>
            </a:r>
          </a:p>
          <a:p>
            <a:r>
              <a:rPr lang="en-US" smtClean="0"/>
              <a:t>Die Direktive #define kann auf drei Arten eingesetzt werden</a:t>
            </a:r>
          </a:p>
          <a:p>
            <a:pPr lvl="1"/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en-US" smtClean="0"/>
              <a:t> : Das Symbol 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en-US" smtClean="0"/>
              <a:t> existiert (ohne Wert).</a:t>
            </a:r>
          </a:p>
          <a:p>
            <a:pPr lvl="1"/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r>
              <a:rPr lang="en-US" smtClean="0"/>
              <a:t> : Alle Auftreten von 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en-US" smtClean="0"/>
              <a:t> werden mit 1 ersetzt</a:t>
            </a:r>
          </a:p>
          <a:p>
            <a:pPr lvl="1"/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MAX(a,b) ((a &lt; b) ? (b) : (a)) </a:t>
            </a:r>
          </a:p>
          <a:p>
            <a:pPr lvl="2"/>
            <a:r>
              <a:rPr lang="en-US" smtClean="0"/>
              <a:t>Verwendung: 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std::cout &lt;&lt; </a:t>
            </a:r>
            <a:r>
              <a:rPr lang="en-US" sz="200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"MAX(1,2)	: 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 &lt;&lt; MAX(1,2) &lt;&lt; std::endl</a:t>
            </a:r>
            <a:r>
              <a:rPr lang="en-US" sz="200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r>
              <a:rPr lang="en-US" smtClean="0"/>
              <a:t>Ternärer Operator </a:t>
            </a:r>
          </a:p>
          <a:p>
            <a:pPr lvl="1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? Then-Value : Else-Value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</a:t>
            </a:r>
            <a:r>
              <a:rPr lang="de-DE" altLang="de-DE" sz="1800" b="0" dirty="0" smtClean="0"/>
              <a:t>die </a:t>
            </a:r>
            <a:r>
              <a:rPr lang="de-DE" altLang="de-DE" sz="1800" b="0" dirty="0"/>
              <a:t>Trennung in Header- und </a:t>
            </a:r>
            <a:r>
              <a:rPr lang="de-DE" altLang="de-DE" sz="1800" b="0" dirty="0" smtClean="0"/>
              <a:t>Implementierungsdateien </a:t>
            </a:r>
            <a:r>
              <a:rPr lang="de-DE" altLang="de-DE" sz="1800" dirty="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4059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Exkurs: Fortgeschrittene Verwendung des Präprozessors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Schlüsselwort </a:t>
            </a:r>
            <a:r>
              <a:rPr lang="de-D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dirty="0" smtClean="0"/>
              <a:t> neu definieren: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define </a:t>
            </a:r>
            <a:r>
              <a:rPr lang="en-US" b="0" kern="120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0" kern="1200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en-US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b="0" kern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kern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Auswertung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 von </a:t>
            </a:r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Ausdrücken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zur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 Compile-</a:t>
            </a:r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Zeit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:</a:t>
            </a:r>
            <a:r>
              <a:rPr lang="en-US" kern="120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en-US" kern="1200" dirty="0" smtClean="0">
                <a:latin typeface="+mj-lt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Force a compilation error if condition is true </a:t>
            </a: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define BUILD_BUG_ON(condition) ((void)</a:t>
            </a:r>
            <a:r>
              <a:rPr lang="en-US" b="0" kern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(char[1 - 2*!!(condition)]))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(Do not) Try </a:t>
            </a:r>
            <a:r>
              <a:rPr lang="de-DE" b="1" dirty="0" err="1" smtClean="0">
                <a:solidFill>
                  <a:schemeClr val="bg1"/>
                </a:solidFill>
              </a:rPr>
              <a:t>this</a:t>
            </a:r>
            <a:r>
              <a:rPr lang="de-DE" b="1" dirty="0" smtClean="0">
                <a:solidFill>
                  <a:schemeClr val="bg1"/>
                </a:solidFill>
              </a:rPr>
              <a:t> at </a:t>
            </a:r>
            <a:r>
              <a:rPr lang="de-DE" b="1" dirty="0" err="1" smtClean="0">
                <a:solidFill>
                  <a:schemeClr val="bg1"/>
                </a:solidFill>
              </a:rPr>
              <a:t>home</a:t>
            </a:r>
            <a:r>
              <a:rPr lang="de-DE" b="1" dirty="0" smtClean="0">
                <a:solidFill>
                  <a:schemeClr val="bg1"/>
                </a:solidFill>
              </a:rPr>
              <a:t>! </a:t>
            </a:r>
            <a:r>
              <a:rPr lang="de-DE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</a:t>
            </a:r>
            <a:r>
              <a:rPr lang="de-DE" dirty="0" smtClean="0">
                <a:solidFill>
                  <a:schemeClr val="bg1"/>
                </a:solidFill>
              </a:rPr>
              <a:t>Linux-Kernel verwendet, um </a:t>
            </a:r>
            <a:r>
              <a:rPr lang="de-DE" b="1" dirty="0" err="1" smtClean="0">
                <a:solidFill>
                  <a:schemeClr val="bg1"/>
                </a:solidFill>
              </a:rPr>
              <a:t>Asserts</a:t>
            </a:r>
            <a:r>
              <a:rPr lang="de-DE" b="1" dirty="0" smtClean="0">
                <a:solidFill>
                  <a:schemeClr val="bg1"/>
                </a:solidFill>
              </a:rPr>
              <a:t> zur </a:t>
            </a:r>
            <a:r>
              <a:rPr lang="de-DE" b="1" dirty="0" err="1" smtClean="0">
                <a:solidFill>
                  <a:schemeClr val="bg1"/>
                </a:solidFill>
              </a:rPr>
              <a:t>Compile</a:t>
            </a:r>
            <a:r>
              <a:rPr lang="de-DE" b="1" dirty="0" smtClean="0">
                <a:solidFill>
                  <a:schemeClr val="bg1"/>
                </a:solidFill>
              </a:rPr>
              <a:t>-Zeit</a:t>
            </a:r>
            <a:r>
              <a:rPr lang="de-DE" dirty="0" smtClean="0">
                <a:solidFill>
                  <a:schemeClr val="bg1"/>
                </a:solidFill>
              </a:rPr>
              <a:t> durchzuführen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dirty="0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 dirty="0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Definition vs. Deklaration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Grundlegendes Konzept</a:t>
            </a:r>
            <a:r>
              <a:rPr lang="en-US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Deklaration</a:t>
            </a:r>
          </a:p>
          <a:p>
            <a:pPr marL="692150" lvl="1" indent="-342900"/>
            <a:r>
              <a:rPr lang="en-US" smtClean="0"/>
              <a:t>… gibt an, dass ein Element (z.B. Variable, Funktion, Klasse) </a:t>
            </a:r>
            <a:r>
              <a:rPr lang="en-US" b="1" smtClean="0"/>
              <a:t>existiert</a:t>
            </a:r>
            <a:r>
              <a:rPr lang="en-US" smtClean="0"/>
              <a:t> (</a:t>
            </a:r>
            <a:r>
              <a:rPr lang="en-US" smtClean="0">
                <a:sym typeface="Wingdings" panose="05000000000000000000" pitchFamily="2" charset="2"/>
              </a:rPr>
              <a:t>Größe im Speicher etc.)</a:t>
            </a:r>
            <a:r>
              <a:rPr lang="en-US" smtClean="0"/>
              <a:t> </a:t>
            </a:r>
            <a:r>
              <a:rPr lang="en-US" b="1" smtClean="0"/>
              <a:t>ohne</a:t>
            </a:r>
            <a:r>
              <a:rPr lang="en-US" smtClean="0"/>
              <a:t> ihm dabei einen </a:t>
            </a:r>
            <a:r>
              <a:rPr lang="en-US" b="1" smtClean="0"/>
              <a:t>konkreten Wert </a:t>
            </a:r>
            <a:r>
              <a:rPr lang="en-US" smtClean="0"/>
              <a:t>zuzuweisen.</a:t>
            </a:r>
          </a:p>
          <a:p>
            <a:pPr marL="692150" lvl="1" indent="-342900"/>
            <a:r>
              <a:rPr lang="en-US" smtClean="0"/>
              <a:t>Beispiele: </a:t>
            </a:r>
            <a:r>
              <a:rPr lang="en-US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void myFunction(); class MyClass</a:t>
            </a: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en-US" kern="120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Definition</a:t>
            </a:r>
          </a:p>
          <a:p>
            <a:pPr marL="692150" lvl="1" indent="-342900"/>
            <a:r>
              <a:rPr lang="en-US" smtClean="0"/>
              <a:t>…belegt ein Element mit einem </a:t>
            </a:r>
            <a:r>
              <a:rPr lang="en-US" b="1" smtClean="0"/>
              <a:t>konkreten Wert</a:t>
            </a:r>
          </a:p>
          <a:p>
            <a:pPr marL="692150" lvl="1" indent="-342900"/>
            <a:r>
              <a:rPr lang="en-US" smtClean="0"/>
              <a:t>Je nach Element ist eine Redefinition möglich</a:t>
            </a:r>
          </a:p>
          <a:p>
            <a:pPr marL="692150" lvl="1" indent="-342900"/>
            <a:r>
              <a:rPr lang="en-US" smtClean="0"/>
              <a:t>Beispiele: </a:t>
            </a: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void </a:t>
            </a:r>
            <a:r>
              <a:rPr lang="en-US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function def. */}; </a:t>
            </a:r>
            <a:b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 MyClass {/* class def. */};</a:t>
            </a:r>
          </a:p>
          <a:p>
            <a:pPr marL="692150" lvl="1" indent="-342900"/>
            <a:endParaRPr lang="en-US" kern="120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Deklaration und Definition können </a:t>
            </a:r>
            <a:r>
              <a:rPr lang="en-US" b="1" smtClean="0"/>
              <a:t>gleichzeitig geschehen</a:t>
            </a:r>
          </a:p>
          <a:p>
            <a:pPr marL="692150" lvl="1" indent="-342900"/>
            <a:r>
              <a:rPr lang="en-US" smtClean="0"/>
              <a:t>Wenn möglich, vorzuziehen!</a:t>
            </a:r>
          </a:p>
          <a:p>
            <a:pPr marL="692150" lvl="1" indent="-342900"/>
            <a:r>
              <a:rPr lang="en-US" smtClean="0"/>
              <a:t>Trennung erlaubt es aber, </a:t>
            </a:r>
            <a:r>
              <a:rPr lang="en-US" b="1" smtClean="0"/>
              <a:t>zyklische Abhängigkeiten aufzubrechen</a:t>
            </a:r>
            <a:r>
              <a:rPr lang="en-US" smtClean="0"/>
              <a:t>.</a:t>
            </a:r>
          </a:p>
          <a:p>
            <a:pPr marL="692150" lvl="1" indent="-342900"/>
            <a:r>
              <a:rPr lang="en-US" smtClean="0"/>
              <a:t>z.B. </a:t>
            </a:r>
            <a:r>
              <a:rPr lang="en-US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en-US" smtClean="0"/>
              <a:t> (Rest gleich wie bei Definition)</a:t>
            </a:r>
          </a:p>
          <a:p>
            <a:pPr marL="692150" lvl="1" indent="-342900"/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Inlining </a:t>
            </a:r>
            <a:r>
              <a:rPr lang="de-DE" altLang="de-DE" dirty="0" smtClean="0"/>
              <a:t>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dirty="0" smtClean="0"/>
              <a:t> </a:t>
            </a:r>
            <a:r>
              <a:rPr lang="en-US" dirty="0" err="1" smtClean="0"/>
              <a:t>zeigt</a:t>
            </a:r>
            <a:r>
              <a:rPr lang="en-US" dirty="0" smtClean="0"/>
              <a:t> an, </a:t>
            </a:r>
            <a:r>
              <a:rPr lang="en-US" dirty="0" err="1" smtClean="0"/>
              <a:t>dass</a:t>
            </a:r>
            <a:r>
              <a:rPr lang="en-US" dirty="0" smtClean="0"/>
              <a:t> </a:t>
            </a:r>
            <a:r>
              <a:rPr lang="en-US" dirty="0" err="1" smtClean="0"/>
              <a:t>statt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Methoden</a:t>
            </a:r>
            <a:r>
              <a:rPr lang="en-US" dirty="0" smtClean="0"/>
              <a:t>-/</a:t>
            </a:r>
            <a:r>
              <a:rPr lang="en-US" dirty="0" err="1" smtClean="0"/>
              <a:t>Funktionsaufrufs</a:t>
            </a:r>
            <a:r>
              <a:rPr lang="en-US" dirty="0" smtClean="0"/>
              <a:t> </a:t>
            </a:r>
            <a:r>
              <a:rPr lang="en-US" dirty="0" err="1" smtClean="0"/>
              <a:t>direkt</a:t>
            </a:r>
            <a:r>
              <a:rPr lang="en-US" dirty="0" smtClean="0"/>
              <a:t> der Code an </a:t>
            </a:r>
            <a:r>
              <a:rPr lang="en-US" dirty="0" err="1" smtClean="0"/>
              <a:t>jeder</a:t>
            </a:r>
            <a:r>
              <a:rPr lang="en-US" dirty="0" smtClean="0"/>
              <a:t> </a:t>
            </a:r>
            <a:r>
              <a:rPr lang="en-US" dirty="0" err="1" smtClean="0"/>
              <a:t>Aufrufstelle</a:t>
            </a:r>
            <a:r>
              <a:rPr lang="en-US" dirty="0" smtClean="0"/>
              <a:t> </a:t>
            </a:r>
            <a:r>
              <a:rPr lang="en-US" dirty="0" err="1" smtClean="0"/>
              <a:t>eingefügt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soll</a:t>
            </a:r>
            <a:r>
              <a:rPr lang="en-US" dirty="0" smtClean="0"/>
              <a:t>. 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Heutzutage:</a:t>
            </a:r>
            <a:r>
              <a:rPr lang="en-US" smtClean="0"/>
              <a:t> Nur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b="1" dirty="0" err="1" smtClean="0"/>
              <a:t>Hinweis</a:t>
            </a:r>
            <a:r>
              <a:rPr lang="en-US" dirty="0" smtClean="0"/>
              <a:t> an den Compiler – </a:t>
            </a:r>
            <a:r>
              <a:rPr lang="en-US" err="1" smtClean="0"/>
              <a:t>nicht</a:t>
            </a:r>
            <a:r>
              <a:rPr lang="en-US" smtClean="0"/>
              <a:t> "verpflichtend".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Heute</a:t>
            </a:r>
            <a:r>
              <a:rPr lang="en-US" dirty="0" smtClean="0"/>
              <a:t> </a:t>
            </a:r>
            <a:r>
              <a:rPr lang="en-US" b="1" dirty="0" err="1" smtClean="0"/>
              <a:t>nicht</a:t>
            </a:r>
            <a:r>
              <a:rPr lang="en-US" b="1" dirty="0" smtClean="0"/>
              <a:t> </a:t>
            </a:r>
            <a:r>
              <a:rPr lang="en-US" b="1" dirty="0" err="1" smtClean="0"/>
              <a:t>mehr</a:t>
            </a:r>
            <a:r>
              <a:rPr lang="en-US" b="1" dirty="0" smtClean="0"/>
              <a:t> </a:t>
            </a:r>
            <a:r>
              <a:rPr lang="en-US" b="1" dirty="0" err="1" smtClean="0"/>
              <a:t>notwendig</a:t>
            </a:r>
            <a:r>
              <a:rPr lang="en-US" dirty="0" smtClean="0"/>
              <a:t>, da der Compiler </a:t>
            </a:r>
            <a:r>
              <a:rPr lang="en-US" dirty="0" err="1" smtClean="0"/>
              <a:t>automatisch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Optimierungen</a:t>
            </a:r>
            <a:r>
              <a:rPr lang="en-US" dirty="0" smtClean="0"/>
              <a:t> </a:t>
            </a:r>
            <a:r>
              <a:rPr lang="en-US" err="1" smtClean="0"/>
              <a:t>entscheidet</a:t>
            </a:r>
            <a:r>
              <a:rPr lang="en-US" smtClean="0"/>
              <a:t> </a:t>
            </a:r>
            <a:br>
              <a:rPr lang="en-US" smtClean="0"/>
            </a:br>
            <a:r>
              <a:rPr lang="en-US" smtClean="0"/>
              <a:t>(</a:t>
            </a:r>
            <a:r>
              <a:rPr lang="en-US" dirty="0" smtClean="0"/>
              <a:t>Flags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en-US" dirty="0" smtClean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en-US" dirty="0" smtClean="0"/>
              <a:t>, …)</a:t>
            </a:r>
            <a:endParaRPr lang="en-US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977359" cy="496887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In C++ gibt es (mind.) drei Wege zur Impl. </a:t>
            </a:r>
            <a:r>
              <a:rPr lang="en-US" b="1" smtClean="0"/>
              <a:t>"komplexer Datentypen"</a:t>
            </a:r>
            <a:r>
              <a:rPr lang="en-US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</a:p>
          <a:p>
            <a:pPr marL="692150" lvl="1" indent="-342900"/>
            <a:r>
              <a:rPr lang="en-US" b="1" smtClean="0"/>
              <a:t>Geerbt von C</a:t>
            </a:r>
            <a:r>
              <a:rPr lang="en-US" smtClean="0"/>
              <a:t> (</a:t>
            </a:r>
            <a:r>
              <a:rPr lang="en-US" smtClean="0">
                <a:sym typeface="Wingdings" panose="05000000000000000000" pitchFamily="2" charset="2"/>
              </a:rPr>
              <a:t> µC-Teil), u.a. für  Binärkompatibilität (z.B. &lt;ctime&gt;)</a:t>
            </a:r>
          </a:p>
          <a:p>
            <a:pPr marL="692150" lvl="1" indent="-342900"/>
            <a:r>
              <a:rPr lang="en-US" smtClean="0"/>
              <a:t>In C++: </a:t>
            </a:r>
            <a:r>
              <a:rPr lang="en-US" b="1" smtClean="0"/>
              <a:t>Konstruktor</a:t>
            </a:r>
            <a:r>
              <a:rPr lang="en-US" smtClean="0"/>
              <a:t>, </a:t>
            </a:r>
            <a:r>
              <a:rPr lang="en-US" b="1" smtClean="0"/>
              <a:t>Methoden</a:t>
            </a:r>
            <a:r>
              <a:rPr lang="en-US" smtClean="0"/>
              <a:t> und </a:t>
            </a:r>
            <a:r>
              <a:rPr lang="en-US" b="1" smtClean="0"/>
              <a:t>Vererbung </a:t>
            </a:r>
            <a:r>
              <a:rPr lang="en-US" smtClean="0"/>
              <a:t>möglich; Unterschied zu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mtClean="0"/>
              <a:t>: standardmäßig </a:t>
            </a:r>
            <a:r>
              <a:rPr lang="en-US"/>
              <a:t>sind alle Member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en-US"/>
          </a:p>
          <a:p>
            <a:pPr marL="692150" lvl="1" indent="-342900"/>
            <a:r>
              <a:rPr lang="en-US" smtClean="0"/>
              <a:t>Standardmittel in C++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en-US"/>
              <a:t> [eher exotisch]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en-US" b="1"/>
              <a:t>Spezialdatentyp</a:t>
            </a:r>
            <a:r>
              <a:rPr lang="en-US"/>
              <a:t>, </a:t>
            </a:r>
            <a:r>
              <a:rPr lang="en-US" smtClean="0"/>
              <a:t>zur Speicherung "alternativer" Member; Belegung ist klar vom Kontext.</a:t>
            </a:r>
          </a:p>
          <a:p>
            <a:pPr marL="692150" lvl="1" indent="-342900"/>
            <a:r>
              <a:rPr lang="en-US"/>
              <a:t>Höhere </a:t>
            </a:r>
            <a:r>
              <a:rPr lang="en-US" b="1"/>
              <a:t>Effizienz</a:t>
            </a:r>
            <a:r>
              <a:rPr lang="en-US"/>
              <a:t> durch </a:t>
            </a:r>
            <a:r>
              <a:rPr lang="en-US" smtClean="0"/>
              <a:t>gemeinsame Speichernutzung</a:t>
            </a:r>
            <a:endParaRPr lang="en-US"/>
          </a:p>
          <a:p>
            <a:pPr marL="692150" lvl="1" indent="-342900"/>
            <a:endParaRPr lang="en-US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228184" y="1628800"/>
            <a:ext cx="2736304" cy="16223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myVec.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228184" y="4293096"/>
            <a:ext cx="2736304" cy="16223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result1.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result1.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true;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411760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https://blogs.mentor.com/colinwalls/blog/2014/06/02/struct-vs-class-in-c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Wie ist </a:t>
            </a:r>
            <a:r>
              <a:rPr lang="de-DE" altLang="de-DE" sz="1800" b="0" dirty="0"/>
              <a:t>es möglich, dass man erfolgreich </a:t>
            </a:r>
            <a:r>
              <a:rPr lang="de-DE" altLang="de-DE" sz="1800" dirty="0"/>
              <a:t>kompilieren</a:t>
            </a:r>
            <a:r>
              <a:rPr lang="de-DE" altLang="de-DE" sz="1800" b="0" dirty="0"/>
              <a:t> aber </a:t>
            </a:r>
            <a:r>
              <a:rPr lang="de-DE" altLang="de-DE" sz="1800" dirty="0"/>
              <a:t>nicht linken </a:t>
            </a:r>
            <a:r>
              <a:rPr lang="de-DE" altLang="de-DE" sz="1800" b="0" dirty="0"/>
              <a:t>kann</a:t>
            </a:r>
            <a:r>
              <a:rPr lang="de-DE" altLang="de-DE" sz="1800" b="0" dirty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>Wozu braucht man einen </a:t>
            </a:r>
            <a:r>
              <a:rPr lang="de-DE" altLang="de-DE" sz="1800" dirty="0"/>
              <a:t>Präprozessor</a:t>
            </a:r>
            <a:r>
              <a:rPr lang="de-DE" altLang="de-DE" sz="1800" b="0" dirty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 smtClean="0"/>
              <a:t>Gibt es bei </a:t>
            </a:r>
            <a:r>
              <a:rPr lang="de-DE" altLang="de-DE" sz="1800" dirty="0" smtClean="0"/>
              <a:t>anderen Sprachen </a:t>
            </a:r>
            <a:r>
              <a:rPr lang="de-DE" altLang="de-DE" sz="1800" b="0" dirty="0" smtClean="0"/>
              <a:t>ebenfalls einen Präprozessor?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Welche </a:t>
            </a:r>
            <a:r>
              <a:rPr lang="de-DE" altLang="de-DE" sz="1800" dirty="0" smtClean="0"/>
              <a:t>Konsequenzen zieht eine Änderung </a:t>
            </a:r>
            <a:r>
              <a:rPr lang="de-DE" altLang="de-DE" sz="1800" b="0" dirty="0" smtClean="0"/>
              <a:t>an </a:t>
            </a:r>
            <a:r>
              <a:rPr lang="de-DE" altLang="de-DE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dirty="0" smtClean="0"/>
              <a:t>-Methoden (im Header) </a:t>
            </a:r>
            <a:r>
              <a:rPr lang="de-DE" altLang="de-DE" sz="1800" dirty="0" smtClean="0"/>
              <a:t>nach sich</a:t>
            </a:r>
            <a:r>
              <a:rPr lang="de-DE" altLang="de-DE" sz="1800" b="0" dirty="0" smtClean="0"/>
              <a:t> im Vergleich zu Änderungen in </a:t>
            </a:r>
            <a:r>
              <a:rPr lang="de-DE" altLang="de-DE" sz="1800" b="0" smtClean="0"/>
              <a:t>der .cpp-Datei?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dokumentieren: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Zusammenhang zwischen C</a:t>
            </a:r>
            <a:r>
              <a:rPr lang="en-US" dirty="0" smtClean="0"/>
              <a:t>, C++ und Java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smtClean="0"/>
              <a:t>C "1.0" </a:t>
            </a:r>
            <a:r>
              <a:rPr lang="de-DE" b="1" dirty="0" smtClean="0"/>
              <a:t>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b="1" smtClean="0"/>
              <a:t>"</a:t>
            </a:r>
            <a:r>
              <a:rPr lang="en-US" smtClean="0"/>
              <a:t>Programming </a:t>
            </a:r>
            <a:r>
              <a:rPr lang="en-US"/>
              <a:t>Language </a:t>
            </a:r>
            <a:r>
              <a:rPr lang="en-US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smtClean="0"/>
                  <a:t>++ "1.0" </a:t>
                </a:r>
                <a:r>
                  <a:rPr lang="de-DE" dirty="0" smtClean="0"/>
                  <a:t>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-</a:t>
            </a:r>
            <a:r>
              <a:rPr lang="en-US" dirty="0" err="1" smtClean="0">
                <a:latin typeface="+mj-lt"/>
                <a:cs typeface="Courier New" panose="02070309020205020404" pitchFamily="49" charset="0"/>
              </a:rPr>
              <a:t>Funktion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 in C++</a:t>
            </a:r>
            <a:r>
              <a:rPr lang="en-US" dirty="0" smtClean="0"/>
              <a:t> </a:t>
            </a:r>
            <a:r>
              <a:rPr lang="en-US" dirty="0" err="1" smtClean="0"/>
              <a:t>entspricht</a:t>
            </a:r>
            <a:r>
              <a:rPr lang="en-US" dirty="0" smtClean="0"/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 smtClean="0"/>
              <a:t>-</a:t>
            </a:r>
            <a:r>
              <a:rPr lang="en-US" dirty="0" err="1" smtClean="0"/>
              <a:t>Methode</a:t>
            </a:r>
            <a:r>
              <a:rPr lang="en-US" dirty="0" smtClean="0"/>
              <a:t>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Zwei</a:t>
            </a:r>
            <a:r>
              <a:rPr lang="en-US" dirty="0" smtClean="0"/>
              <a:t> </a:t>
            </a:r>
            <a:r>
              <a:rPr lang="en-US" dirty="0" err="1" smtClean="0"/>
              <a:t>Formen</a:t>
            </a:r>
            <a:r>
              <a:rPr lang="en-US" dirty="0" smtClean="0"/>
              <a:t>:</a:t>
            </a:r>
          </a:p>
          <a:p>
            <a:pPr marL="692150" lvl="1" indent="-342900"/>
            <a:r>
              <a:rPr lang="en-US" dirty="0" err="1" smtClean="0"/>
              <a:t>parameterlos</a:t>
            </a:r>
            <a:endParaRPr lang="en-US" dirty="0" smtClean="0"/>
          </a:p>
          <a:p>
            <a:pPr marL="692150" lvl="1" indent="-342900"/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Kommandozeilenparametern</a:t>
            </a:r>
            <a:r>
              <a:rPr lang="en-US" dirty="0" smtClean="0"/>
              <a:t> 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 smtClean="0"/>
              <a:t> </a:t>
            </a:r>
            <a:r>
              <a:rPr lang="en-US" dirty="0" err="1" smtClean="0"/>
              <a:t>enthält</a:t>
            </a:r>
            <a:r>
              <a:rPr lang="en-US" dirty="0" smtClean="0"/>
              <a:t> </a:t>
            </a:r>
            <a:r>
              <a:rPr lang="en-US" dirty="0" err="1" smtClean="0"/>
              <a:t>Pfad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Kein </a:t>
            </a:r>
            <a:r>
              <a:rPr lang="de-DE" b="1">
                <a:solidFill>
                  <a:schemeClr val="bg1"/>
                </a:solidFill>
              </a:rPr>
              <a:t>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dirty="0" smtClean="0">
                <a:solidFill>
                  <a:schemeClr val="bg1"/>
                </a:solidFill>
              </a:rPr>
              <a:t> = alle OK)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 dirty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 C(++) ist die Reihenfolge wichtig!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mtClean="0"/>
              <a:t>Der C++-Compiler analysiert ganze dumm (dafür effizient) jede Datei von </a:t>
            </a:r>
            <a:r>
              <a:rPr lang="en-US" b="1" smtClean="0"/>
              <a:t>vorne nach hinten</a:t>
            </a:r>
            <a:r>
              <a:rPr lang="en-US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smtClean="0"/>
              <a:t>Abilfe</a:t>
            </a:r>
            <a:r>
              <a:rPr lang="en-US" smtClean="0"/>
              <a:t>: Aufrufende Funktions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6837452" y="4651953"/>
            <a:ext cx="1517768" cy="32277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Unterschiede zwischen Java- und C/C++-Compiler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  <a:endParaRPr lang="en-US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Java-Code </a:t>
            </a:r>
            <a:r>
              <a:rPr lang="en-US" smtClean="0">
                <a:sym typeface="Wingdings" panose="05000000000000000000" pitchFamily="2" charset="2"/>
              </a:rPr>
              <a:t> Java-Bytecode 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1:1-Beziehung zwischen .java- und .class-Dateien  inkrementelle Compilierung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Sprachumfang 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Keine Optimierungen – werden von der JVM zur Laufzeit durchgeführt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Auflösung externer Abhängigkeiten über Java Classpath ("Lookup")</a:t>
            </a:r>
            <a:endParaRPr lang="en-US" smtClean="0"/>
          </a:p>
          <a:p>
            <a:pPr marL="0" indent="0">
              <a:buNone/>
            </a:pPr>
            <a:r>
              <a:rPr lang="en-US" b="1" smtClean="0"/>
              <a:t>C/C++</a:t>
            </a:r>
            <a:endParaRPr lang="en-US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C/C++-Code </a:t>
            </a:r>
            <a:r>
              <a:rPr lang="en-US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Komplexere Transformation, (Oft)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Im einfachsten Fall: eine "fette" Datei als Ergebnis  keine Inkrementalität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Auflösung von externen Abhängigkeiten über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mtClean="0"/>
              <a:t>(Compile-Schritt) und statisches/dynamische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Zusätzliche Optimierungen zur Compile-Zeit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Weitere Konzepte in C++</a:t>
            </a:r>
            <a:endParaRPr lang="en-US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Eine lose Übersicht…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Enumerationen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Enumerationen sind </a:t>
            </a:r>
            <a:r>
              <a:rPr lang="en-US" b="1" smtClean="0"/>
              <a:t>Typen mit einer beschränkten Anzahl von Instanzen</a:t>
            </a:r>
            <a:endParaRPr lang="en-US"/>
          </a:p>
          <a:p>
            <a:r>
              <a:rPr lang="en-US" smtClean="0"/>
              <a:t>Enum-Konstanten können </a:t>
            </a:r>
            <a:r>
              <a:rPr lang="en-US" b="1" smtClean="0"/>
              <a:t>ganzzahlige Werte zugewiesen werden </a:t>
            </a:r>
            <a:r>
              <a:rPr lang="en-US" smtClean="0"/>
              <a:t>(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en-US" smtClean="0"/>
              <a:t>)</a:t>
            </a:r>
          </a:p>
          <a:p>
            <a:r>
              <a:rPr lang="en-US" smtClean="0"/>
              <a:t>Es existieren auch </a:t>
            </a:r>
            <a:r>
              <a:rPr lang="en-US" b="1" smtClean="0"/>
              <a:t>anonyme Enumerationen</a:t>
            </a:r>
          </a:p>
          <a:p>
            <a:pPr lvl="1"/>
            <a:r>
              <a:rPr lang="en-US" smtClean="0"/>
              <a:t>z.B. 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enum {UP, DOWN} elevatorButton;</a:t>
            </a:r>
            <a:r>
              <a:rPr lang="en-US" smtClean="0"/>
              <a:t> (führt Variable 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en-US" smtClean="0"/>
              <a:t> ein)</a:t>
            </a:r>
          </a:p>
          <a:p>
            <a:r>
              <a:rPr lang="en-US" b="1" smtClean="0"/>
              <a:t>Java: </a:t>
            </a:r>
            <a:r>
              <a:rPr lang="en-US" smtClean="0"/>
              <a:t>Enumerationen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Switch-Case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Als Bedingung von switch-case sind in C++ nur ganzzahlige Typen und Enumerationen möglich (auch Referenzen darauf).</a:t>
            </a:r>
          </a:p>
          <a:p>
            <a:r>
              <a:rPr lang="en-US" b="1" smtClean="0"/>
              <a:t>Falldefinition </a:t>
            </a:r>
            <a:r>
              <a:rPr lang="en-US" smtClean="0"/>
              <a:t>mittels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case:</a:t>
            </a:r>
            <a:r>
              <a:rPr lang="en-US" smtClean="0"/>
              <a:t>-Label (z.B. </a:t>
            </a:r>
            <a:r>
              <a:rPr lang="en-US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/>
              <a:t>)</a:t>
            </a:r>
            <a:r>
              <a:rPr lang="en-US" smtClean="0"/>
              <a:t> </a:t>
            </a:r>
          </a:p>
          <a:p>
            <a:r>
              <a:rPr lang="en-US" smtClean="0"/>
              <a:t>Jeder </a:t>
            </a:r>
            <a:r>
              <a:rPr lang="en-US" b="1" smtClean="0"/>
              <a:t>Fall </a:t>
            </a:r>
            <a:r>
              <a:rPr lang="en-US" smtClean="0"/>
              <a:t>sollte beendet werden mittels </a:t>
            </a:r>
            <a:r>
              <a:rPr lang="en-US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/>
              <a:t> (sonst </a:t>
            </a:r>
            <a:r>
              <a:rPr lang="en-US" b="1"/>
              <a:t>"fall through</a:t>
            </a:r>
            <a:r>
              <a:rPr lang="en-US" b="1" smtClean="0"/>
              <a:t>"</a:t>
            </a:r>
            <a:r>
              <a:rPr lang="en-US" smtClean="0"/>
              <a:t>)</a:t>
            </a:r>
          </a:p>
          <a:p>
            <a:r>
              <a:rPr lang="en-US" smtClean="0"/>
              <a:t>Falls kein Fall zutrifft, </a:t>
            </a:r>
            <a:r>
              <a:rPr lang="en-US" i="1" smtClean="0"/>
              <a:t>kann</a:t>
            </a:r>
            <a:r>
              <a:rPr lang="en-US" smtClean="0"/>
              <a:t> man </a:t>
            </a:r>
            <a:r>
              <a:rPr lang="en-US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US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/>
              <a:t> als Standarfall </a:t>
            </a:r>
            <a:r>
              <a:rPr lang="en-US" smtClean="0"/>
              <a:t>nutzen.</a:t>
            </a:r>
          </a:p>
          <a:p>
            <a:r>
              <a:rPr lang="en-US" b="1" smtClean="0"/>
              <a:t>In Java:</a:t>
            </a:r>
            <a:r>
              <a:rPr lang="en-US" smtClean="0"/>
              <a:t> Seit 1.7 zusätzlich auch Strings möglich.</a:t>
            </a:r>
            <a:endParaRPr lang="en-US" b="1" smtClean="0"/>
          </a:p>
          <a:p>
            <a:endParaRPr lang="en-US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Namenskonflikte vermeiden mit Namespaces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Java</a:t>
            </a:r>
            <a:r>
              <a:rPr lang="en-US" smtClean="0"/>
              <a:t>: package x.y.z; class X; </a:t>
            </a:r>
          </a:p>
          <a:p>
            <a:pPr lvl="1"/>
            <a:r>
              <a:rPr lang="en-US" b="1" smtClean="0"/>
              <a:t>Zugriff</a:t>
            </a:r>
            <a:r>
              <a:rPr lang="en-US" smtClean="0"/>
              <a:t>: import und import static in Java</a:t>
            </a:r>
          </a:p>
          <a:p>
            <a:pPr lvl="1"/>
            <a:r>
              <a:rPr lang="en-US" b="1" smtClean="0"/>
              <a:t>Standardnamensraum</a:t>
            </a:r>
            <a:r>
              <a:rPr lang="en-US" smtClean="0"/>
              <a:t>: [leer]</a:t>
            </a:r>
          </a:p>
          <a:p>
            <a:r>
              <a:rPr lang="en-US" b="1" smtClean="0"/>
              <a:t>C++</a:t>
            </a:r>
            <a:r>
              <a:rPr lang="en-US" smtClean="0"/>
              <a:t>: namespace x{};, class X{};, struct X{};</a:t>
            </a:r>
          </a:p>
          <a:p>
            <a:pPr lvl="1"/>
            <a:r>
              <a:rPr lang="en-US" b="1" smtClean="0"/>
              <a:t>Zugriff</a:t>
            </a:r>
            <a:r>
              <a:rPr lang="en-US" smtClean="0"/>
              <a:t>: using-Direktive zum Importieren</a:t>
            </a:r>
          </a:p>
          <a:p>
            <a:pPr lvl="1"/>
            <a:r>
              <a:rPr lang="en-US" b="1" smtClean="0"/>
              <a:t>Standardnamensraum</a:t>
            </a:r>
            <a:r>
              <a:rPr lang="en-US" smtClean="0"/>
              <a:t>: namespace{} 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/>
              <a:t>::sum(1,2);</a:t>
            </a:r>
          </a:p>
          <a:p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Sichtbarkeitsmodifikatoren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065338" algn="l"/>
              </a:tabLst>
            </a:pPr>
            <a:r>
              <a:rPr lang="en-US" b="1" smtClean="0"/>
              <a:t>Bereichsweise</a:t>
            </a:r>
            <a:r>
              <a:rPr lang="en-US" b="1"/>
              <a:t>, nicht attribute-/</a:t>
            </a:r>
            <a:r>
              <a:rPr lang="en-US" b="1" smtClean="0"/>
              <a:t>methodenweise, Nur </a:t>
            </a:r>
            <a:r>
              <a:rPr lang="en-US" b="1"/>
              <a:t>innerhalb einer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b="1"/>
              <a:t>-Definition, für Attribute und </a:t>
            </a:r>
            <a:r>
              <a:rPr lang="en-US" b="1" smtClean="0"/>
              <a:t>Methoden (A+M)</a:t>
            </a:r>
            <a:endParaRPr lang="en-US" b="1"/>
          </a:p>
          <a:p>
            <a:pPr marL="463550" indent="-285750"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mtClean="0"/>
              <a:t> 	alle folgenden A+M sind 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en-US" smtClean="0"/>
              <a:t>alle folgende A+M sind nur in dieser und Unterklassen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mtClean="0"/>
              <a:t> 	alle folgenden A+M 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en-US" smtClean="0"/>
              <a:t> erlaubt Funktion/Methode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f() </a:t>
            </a:r>
            <a:r>
              <a:rPr lang="en-US" smtClean="0"/>
              <a:t>auf private A+M 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en-US" smtClean="0"/>
          </a:p>
          <a:p>
            <a:pPr>
              <a:tabLst>
                <a:tab pos="2065338" algn="l"/>
              </a:tabLst>
            </a:pPr>
            <a:r>
              <a:rPr lang="en-US" b="1"/>
              <a:t>A</a:t>
            </a:r>
            <a:r>
              <a:rPr lang="en-US" b="1" smtClean="0"/>
              <a:t>nders als in Java</a:t>
            </a:r>
            <a:r>
              <a:rPr lang="en-US" smtClean="0"/>
              <a:t>: keine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package-</a:t>
            </a:r>
            <a:r>
              <a:rPr lang="en-US" smtClean="0"/>
              <a:t>/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en-US" smtClean="0"/>
              <a:t>via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mtClean="0"/>
              <a:t>-Operator oder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mtClean="0"/>
              <a:t>können alle Funktionen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mtClean="0"/>
              <a:t>-Methoden genutzt werden</a:t>
            </a: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Strings in C++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 </a:t>
            </a:r>
          </a:p>
          <a:p>
            <a:pPr marL="463550" indent="-285750"/>
            <a:r>
              <a:rPr lang="en-US" smtClean="0"/>
              <a:t>Quote-Literale werden zu </a:t>
            </a:r>
            <a:r>
              <a:rPr lang="en-US" b="1" smtClean="0"/>
              <a:t>java.lang.String</a:t>
            </a:r>
            <a:r>
              <a:rPr lang="en-US" smtClean="0"/>
              <a:t>s </a:t>
            </a:r>
          </a:p>
          <a:p>
            <a:pPr marL="463550" indent="-285750"/>
            <a:r>
              <a:rPr lang="en-US"/>
              <a:t>Beispiel: </a:t>
            </a:r>
            <a:endParaRPr lang="en-US" smtClean="0"/>
          </a:p>
          <a:p>
            <a:pPr marL="635000" lvl="1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System.out.println("Hello World".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()); // java.lang.String</a:t>
            </a:r>
          </a:p>
          <a:p>
            <a:pPr marL="635000" lvl="1" indent="-285750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pPr marL="463550" indent="-285750"/>
            <a:r>
              <a:rPr lang="en-US" smtClean="0"/>
              <a:t>Quote-Literale werden zu </a:t>
            </a:r>
            <a:r>
              <a:rPr lang="en-US" b="1" smtClean="0"/>
              <a:t>C-Strings =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/>
              <a:t>-Arrays </a:t>
            </a:r>
          </a:p>
          <a:p>
            <a:pPr marL="463550" indent="-285750"/>
            <a:r>
              <a:rPr lang="en-US" smtClean="0"/>
              <a:t>Beispiele:</a:t>
            </a:r>
          </a:p>
          <a:p>
            <a:pPr marL="635000" lvl="1" indent="-2857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 char *myString =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"Hello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.";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std::string myString2 = std::string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("Hello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.");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std::string myString3 =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"Hello World";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implicit constructor invocation</a:t>
            </a: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Standard-Bibliotheken in C++</a:t>
            </a:r>
            <a:endParaRPr lang="de-DE" alt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ISO-genormte</a:t>
            </a:r>
            <a:r>
              <a:rPr lang="en-US" smtClean="0"/>
              <a:t>, stetig wachsende Standardbibliothek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err="1" smtClean="0"/>
              <a:t>Komponenten</a:t>
            </a:r>
            <a:r>
              <a:rPr lang="en-US" smtClean="0"/>
              <a:t> im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Komponenten</a:t>
            </a:r>
            <a:r>
              <a:rPr lang="en-US" dirty="0" smtClean="0"/>
              <a:t>:</a:t>
            </a:r>
          </a:p>
          <a:p>
            <a:pPr marL="520700" indent="-342900"/>
            <a:r>
              <a:rPr lang="en-US" dirty="0" smtClean="0"/>
              <a:t>I/O (</a:t>
            </a:r>
            <a:r>
              <a:rPr lang="en-US" dirty="0" err="1" smtClean="0"/>
              <a:t>z.B</a:t>
            </a:r>
            <a:r>
              <a:rPr lang="en-US" dirty="0" smtClean="0"/>
              <a:t>. </a:t>
            </a:r>
            <a:r>
              <a:rPr lang="de-DE" alt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err="1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&lt;sstream&gt;)</a:t>
            </a:r>
            <a:endParaRPr lang="de-DE" altLang="de-D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20700" indent="-342900"/>
            <a:r>
              <a:rPr lang="de-DE" altLang="de-DE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string&gt;, &lt;regex&gt;</a:t>
            </a:r>
            <a:r>
              <a:rPr lang="de-DE" altLang="de-DE" smtClean="0"/>
              <a:t>)</a:t>
            </a:r>
            <a:endParaRPr lang="de-DE" altLang="de-DE" dirty="0" smtClean="0"/>
          </a:p>
          <a:p>
            <a:pPr marL="520700" indent="-342900"/>
            <a:r>
              <a:rPr lang="de-DE" altLang="de-DE" dirty="0"/>
              <a:t>Standard Template Library (STL</a:t>
            </a:r>
            <a:r>
              <a:rPr lang="de-DE" altLang="de-DE" dirty="0" smtClean="0"/>
              <a:t>)</a:t>
            </a:r>
          </a:p>
          <a:p>
            <a:pPr marL="692150" lvl="1" indent="-342900"/>
            <a:r>
              <a:rPr lang="de-DE" altLang="de-DE" dirty="0" smtClean="0"/>
              <a:t>Generische Datenstrukturen 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 smtClean="0"/>
              <a:t>(</a:t>
            </a:r>
            <a:r>
              <a:rPr lang="de-DE" altLang="de-DE" dirty="0" smtClean="0"/>
              <a:t>z.B. 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  <a:r>
              <a:rPr lang="de-DE" alt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smtClean="0"/>
              <a:t> )</a:t>
            </a:r>
            <a:endParaRPr lang="de-DE" altLang="de-DE" dirty="0" smtClean="0"/>
          </a:p>
          <a:p>
            <a:pPr marL="692150" lvl="1" indent="-342900"/>
            <a:r>
              <a:rPr lang="de-DE" altLang="de-DE" smtClean="0"/>
              <a:t>Generische Algorithmen</a:t>
            </a:r>
            <a:br>
              <a:rPr lang="de-DE" altLang="de-DE" smtClean="0"/>
            </a:br>
            <a:r>
              <a:rPr lang="de-DE" altLang="de-DE" smtClean="0"/>
              <a:t>(</a:t>
            </a:r>
            <a:r>
              <a:rPr lang="de-DE" altLang="de-DE" dirty="0" smtClean="0"/>
              <a:t>z.B. 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dirty="0"/>
              <a:t> )</a:t>
            </a:r>
            <a:endParaRPr lang="de-DE" altLang="de-DE" dirty="0" smtClean="0"/>
          </a:p>
          <a:p>
            <a:pPr marL="881063" lvl="2" indent="-342900"/>
            <a:endParaRPr lang="de-DE" altLang="de-DE" dirty="0"/>
          </a:p>
          <a:p>
            <a:pPr marL="692150" lvl="1" indent="-342900"/>
            <a:endParaRPr lang="de-DE" altLang="de-DE" dirty="0">
              <a:latin typeface="+mj-lt"/>
              <a:cs typeface="Consolas" pitchFamily="49" charset="0"/>
            </a:endParaRPr>
          </a:p>
          <a:p>
            <a:pPr marL="692150" lvl="1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511300"/>
            <a:ext cx="9683618" cy="3885172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>
                <a:ea typeface="ＭＳ Ｐゴシック" pitchFamily="34" charset="-128"/>
              </a:rPr>
              <a:t>Wie wichtig sind C und </a:t>
            </a:r>
            <a:r>
              <a:rPr lang="de-DE" altLang="de-DE" smtClean="0">
                <a:ea typeface="ＭＳ Ｐゴシック" pitchFamily="34" charset="-128"/>
              </a:rPr>
              <a:t>C++? Der TIOBE-Index.</a:t>
            </a:r>
            <a:endParaRPr lang="de-DE" altLang="de-DE" dirty="0" smtClean="0">
              <a:ea typeface="ＭＳ Ｐゴシック" pitchFamily="34" charset="-128"/>
            </a:endParaRP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/>
              <a:t/>
            </a:r>
            <a:br>
              <a:rPr lang="en-US" altLang="de-DE" sz="1800"/>
            </a:br>
            <a:endParaRPr lang="en-US" altLang="de-DE" sz="180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>
                <a:hlinkClick r:id="rId3"/>
              </a:rPr>
              <a:t>http://</a:t>
            </a:r>
            <a:r>
              <a:rPr lang="de-DE" altLang="de-DE" sz="1000" smtClean="0">
                <a:hlinkClick r:id="rId3"/>
              </a:rPr>
              <a:t>www.tiobe.com/tiobe_index?page=index</a:t>
            </a:r>
            <a:r>
              <a:rPr lang="de-DE" altLang="de-DE" sz="100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450058"/>
              </p:ext>
            </p:extLst>
          </p:nvPr>
        </p:nvGraphicFramePr>
        <p:xfrm>
          <a:off x="100781" y="5324450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Mar 2016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Mar 2015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Language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Ratings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Change</a:t>
                      </a:r>
                      <a:endParaRPr lang="en-US" sz="1400" b="1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20.528%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+4.95%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14.600%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-2.04%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6.721%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+0.09%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4.271%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-0.65%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Boost</a:t>
            </a:r>
            <a:r>
              <a:rPr lang="de-DE" altLang="de-DE" dirty="0" smtClean="0"/>
              <a:t>: 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 smtClean="0"/>
              <a:t>"Brutschrank" </a:t>
            </a:r>
            <a:r>
              <a:rPr lang="de-DE" altLang="de-DE" dirty="0" smtClean="0"/>
              <a:t>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 dirty="0">
                <a:solidFill>
                  <a:schemeClr val="bg1"/>
                </a:solidFill>
              </a:rPr>
              <a:t>one of the most highly regarded and expertly designed C++ library projects in the </a:t>
            </a:r>
            <a:r>
              <a:rPr lang="en-US">
                <a:solidFill>
                  <a:schemeClr val="bg1"/>
                </a:solidFill>
              </a:rPr>
              <a:t>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 dirty="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 dirty="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 dirty="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 dirty="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 dirty="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 dirty="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dirty="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 dirty="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 dirty="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hlinkClick r:id="rId4"/>
              </a:rPr>
              <a:t>http://www.boost.org/</a:t>
            </a:r>
            <a:endParaRPr lang="de-DE" altLang="de-DE" sz="1800" b="0" dirty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</a:rPr>
              <a:t>Lambda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 dirty="0">
                <a:solidFill>
                  <a:schemeClr val="bg1"/>
                </a:solidFill>
              </a:rPr>
              <a:t/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(</a:t>
            </a:r>
            <a:r>
              <a:rPr lang="de-DE" b="1" dirty="0" err="1" smtClean="0">
                <a:solidFill>
                  <a:schemeClr val="bg1"/>
                </a:solidFill>
              </a:rPr>
              <a:t>advanced</a:t>
            </a:r>
            <a:r>
              <a:rPr lang="de-DE" b="1" dirty="0" smtClean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</a:rPr>
              <a:t>Odeint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</a:rPr>
              <a:t>Smart </a:t>
            </a:r>
            <a:r>
              <a:rPr lang="de-DE" b="1" dirty="0" err="1" smtClean="0">
                <a:solidFill>
                  <a:schemeClr val="bg1"/>
                </a:solidFill>
              </a:rPr>
              <a:t>Ptr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</a:rPr>
              <a:t>System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Operatorüberladung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  <a:endParaRPr lang="en-US" smtClean="0"/>
          </a:p>
          <a:p>
            <a:pPr marL="520700" indent="-342900"/>
            <a:r>
              <a:rPr lang="en-US" smtClean="0"/>
              <a:t>Operatoren in </a:t>
            </a:r>
            <a:r>
              <a:rPr lang="en-US" b="1" smtClean="0"/>
              <a:t>Sonderrolle</a:t>
            </a:r>
            <a:r>
              <a:rPr lang="en-US" smtClean="0"/>
              <a:t>, </a:t>
            </a:r>
            <a:r>
              <a:rPr lang="en-US" b="1" smtClean="0"/>
              <a:t>fest belegt</a:t>
            </a:r>
            <a:r>
              <a:rPr lang="en-US"/>
              <a:t> </a:t>
            </a:r>
            <a:r>
              <a:rPr lang="en-US" smtClean="0"/>
              <a:t>("Lehre aus Erfahrung mit </a:t>
            </a:r>
            <a:r>
              <a:rPr lang="en-US"/>
              <a:t>C</a:t>
            </a:r>
            <a:r>
              <a:rPr lang="en-US" smtClean="0"/>
              <a:t>++")</a:t>
            </a:r>
          </a:p>
          <a:p>
            <a:pPr marL="520700" indent="-342900"/>
            <a:r>
              <a:rPr lang="en-US" smtClean="0"/>
              <a:t>Fixe Präzendenz (= Abarbeitungsreihenfolge bei mehreren Operatoren)</a:t>
            </a:r>
          </a:p>
          <a:p>
            <a:pPr marL="692150" lvl="1" indent="-342900"/>
            <a:r>
              <a:rPr lang="en-US" smtClean="0"/>
              <a:t>Im Ausdruck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en-US" smtClean="0"/>
              <a:t> wird zuerst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en-US" smtClean="0"/>
              <a:t> und dann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en-US" smtClean="0"/>
              <a:t> ausgewertet.</a:t>
            </a:r>
          </a:p>
          <a:p>
            <a:pPr marL="520700" indent="-342900"/>
            <a:r>
              <a:rPr lang="en-US"/>
              <a:t>Beispiel</a:t>
            </a:r>
            <a:r>
              <a:rPr lang="en-US" smtClean="0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++, -- (Postfix)</a:t>
            </a:r>
            <a:r>
              <a:rPr lang="en-US" smtClean="0"/>
              <a:t> vor ++,--,+,-,~,! vor *,/,% vor …</a:t>
            </a:r>
          </a:p>
          <a:p>
            <a:pPr marL="692150" lvl="1" indent="-342900"/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  <a:endParaRPr lang="en-US" smtClean="0"/>
          </a:p>
          <a:p>
            <a:pPr marL="520700" indent="-342900"/>
            <a:r>
              <a:rPr lang="en-US" smtClean="0"/>
              <a:t>Operatoren als </a:t>
            </a:r>
            <a:r>
              <a:rPr lang="en-US" b="1" smtClean="0"/>
              <a:t>Syntactic Sugar </a:t>
            </a:r>
            <a:r>
              <a:rPr lang="en-US" smtClean="0"/>
              <a:t>und beliebig überschreibbar</a:t>
            </a:r>
          </a:p>
          <a:p>
            <a:pPr marL="692150" lvl="1" indent="-34290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en-US" smtClean="0"/>
              <a:t> gleichwertig zu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operator+(a,b)</a:t>
            </a:r>
            <a:r>
              <a:rPr lang="en-US" smtClean="0"/>
              <a:t> oder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a.operator+(b)</a:t>
            </a:r>
          </a:p>
          <a:p>
            <a:pPr marL="692150" lvl="1" indent="-342900"/>
            <a:r>
              <a:rPr lang="en-US" smtClean="0"/>
              <a:t>Extrem wichtig: Zuweisungsoperator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operator=</a:t>
            </a:r>
            <a:r>
              <a:rPr lang="en-US" smtClean="0"/>
              <a:t> (siehe später)</a:t>
            </a:r>
          </a:p>
          <a:p>
            <a:pPr marL="520700" indent="-342900"/>
            <a:r>
              <a:rPr lang="en-US" smtClean="0"/>
              <a:t>Fixe Präzedenz</a:t>
            </a:r>
          </a:p>
          <a:p>
            <a:pPr marL="520700" indent="-34290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mtClean="0"/>
              <a:t> </a:t>
            </a:r>
            <a:r>
              <a:rPr lang="en-US"/>
              <a:t>vor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++,-- (Postfix),(),[],.,-&gt;</a:t>
            </a:r>
            <a:r>
              <a:rPr lang="en-US" smtClean="0"/>
              <a:t> vor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Typumwandlung (Casting)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en-US" b="1" smtClean="0"/>
              <a:t>Java</a:t>
            </a:r>
          </a:p>
          <a:p>
            <a:pPr marL="463550" indent="-285750"/>
            <a:r>
              <a:rPr lang="en-US" b="1" smtClean="0"/>
              <a:t>Casts in Sonderrolle </a:t>
            </a:r>
            <a:r>
              <a:rPr lang="en-US" smtClean="0"/>
              <a:t>(Sprachfeature)</a:t>
            </a:r>
          </a:p>
          <a:p>
            <a:pPr marL="463550" indent="-285750"/>
            <a:r>
              <a:rPr lang="en-US"/>
              <a:t>N</a:t>
            </a:r>
            <a:r>
              <a:rPr lang="en-US" smtClean="0"/>
              <a:t>ur Typecast: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SpecialBuilding sb = (SpecialBuilding)b;</a:t>
            </a:r>
          </a:p>
          <a:p>
            <a:pPr marL="463550" indent="-285750"/>
            <a:r>
              <a:rPr lang="en-US" smtClean="0"/>
              <a:t>Laufzeitfehler bei Fehlschlag: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</a:p>
          <a:p>
            <a:pPr marL="635000" lvl="1" indent="-285750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smtClean="0"/>
              <a:t> C++:</a:t>
            </a:r>
          </a:p>
          <a:p>
            <a:pPr marL="463550" indent="-285750"/>
            <a:r>
              <a:rPr lang="en-US" b="1" smtClean="0"/>
              <a:t>Casts als reguläre Funktionen</a:t>
            </a:r>
            <a:r>
              <a:rPr lang="en-US" smtClean="0"/>
              <a:t>, große Vielfalt</a:t>
            </a:r>
            <a:r>
              <a:rPr lang="en-US"/>
              <a:t> </a:t>
            </a:r>
            <a:r>
              <a:rPr lang="en-US" smtClean="0"/>
              <a:t>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en-US" smtClean="0"/>
              <a:t>	C-Stil; beliebige Umwandlung ist möglich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463550" indent="-285750">
              <a:tabLst>
                <a:tab pos="3944938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static_cast&lt;int&gt;(3.0) </a:t>
            </a:r>
            <a:r>
              <a:rPr lang="en-US" smtClean="0"/>
              <a:t>	Umwandlung ohne Laufzeitcheck 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dynamic_cast&lt;SC*&gt;() 	</a:t>
            </a:r>
            <a:r>
              <a:rPr lang="en-US" smtClean="0"/>
              <a:t>Umwandlung mit Laufzeitcheck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reinterpret_cast&lt;C&gt;(x)</a:t>
            </a:r>
            <a:r>
              <a:rPr lang="en-US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const_cast&lt;char*&gt;() </a:t>
            </a:r>
            <a:r>
              <a:rPr lang="en-US" smtClean="0"/>
              <a:t>	Constness entfernen (s. später)</a:t>
            </a:r>
          </a:p>
          <a:p>
            <a:pPr marL="635000" lvl="1" indent="-285750"/>
            <a:endParaRPr lang="en-US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Iterierungskonzepte in C++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for(int i = …; i &lt; …; ++i){/*loop body*/}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(/*condition*/){/*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body*/}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/*loop body*/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(/*condition*/)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for(final String 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 new String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[]{"a", "b", "c"}){/*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body*/} </a:t>
            </a:r>
            <a:r>
              <a:rPr lang="en-US" smtClean="0"/>
              <a:t>(seit Java 1.7)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Iterator&lt;Object&gt; iter = list.iterator(); while(iter.hasNext()){ Object o = iter.next(); }</a:t>
            </a:r>
            <a:r>
              <a:rPr lang="en-US"/>
              <a:t> </a:t>
            </a:r>
            <a:endParaRPr lang="en-US" smtClean="0"/>
          </a:p>
          <a:p>
            <a:pPr marL="635000" lvl="1" indent="-285750"/>
            <a:r>
              <a:rPr lang="en-US" smtClean="0"/>
              <a:t>z.B. um Elemente </a:t>
            </a:r>
            <a:r>
              <a:rPr lang="en-US"/>
              <a:t>leicht </a:t>
            </a:r>
            <a:r>
              <a:rPr lang="en-US" smtClean="0"/>
              <a:t>überspringen zu können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pPr marL="463550" indent="-2857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for(int i = …; i &lt; …; ++i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){/*loop body*/}</a:t>
            </a:r>
            <a:r>
              <a:rPr lang="en-US" smtClean="0"/>
              <a:t>(</a:t>
            </a:r>
            <a:r>
              <a:rPr lang="en-US"/>
              <a:t>wie in Java), 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while(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/*condition*/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en-US">
                <a:cs typeface="Consolas" panose="020B0609020204030204" pitchFamily="49" charset="0"/>
              </a:rPr>
              <a:t> 	</a:t>
            </a:r>
            <a:r>
              <a:rPr lang="en-US"/>
              <a:t>(wie in Java), 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body*/} while(/*condition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en-US">
                <a:cs typeface="Consolas" panose="020B0609020204030204" pitchFamily="49" charset="0"/>
              </a:rPr>
              <a:t>	</a:t>
            </a:r>
            <a:r>
              <a:rPr lang="en-US" smtClean="0"/>
              <a:t>(</a:t>
            </a:r>
            <a:r>
              <a:rPr lang="en-US"/>
              <a:t>wie in Java</a:t>
            </a:r>
            <a:r>
              <a:rPr lang="en-US" smtClean="0"/>
              <a:t>), 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foreach(v.begin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v.end(), myFunction)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 (std::vector&lt;int&gt;::iterator iter = v.begin(); iter != v.end(); ++iter) {int x = *v;} (traditionell, STL-Stil)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(int i : {1,2,3,4,5}) {/*...*/} (</a:t>
            </a:r>
            <a:r>
              <a:rPr lang="en-US"/>
              <a:t>seit C++</a:t>
            </a:r>
            <a:r>
              <a:rPr lang="en-US" smtClean="0"/>
              <a:t>11, wie in Java)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Konzepte und Konventionen sind in C++ wesentlich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C++ "vertraut" dem Programmierer </a:t>
            </a:r>
            <a:r>
              <a:rPr lang="en-US" smtClean="0">
                <a:sym typeface="Wingdings" panose="05000000000000000000" pitchFamily="2" charset="2"/>
              </a:rPr>
              <a:t> "</a:t>
            </a:r>
            <a:r>
              <a:rPr lang="en-US" b="1" smtClean="0">
                <a:sym typeface="Wingdings" panose="05000000000000000000" pitchFamily="2" charset="2"/>
              </a:rPr>
              <a:t>Alles" </a:t>
            </a:r>
            <a:r>
              <a:rPr lang="en-US" smtClean="0">
                <a:sym typeface="Wingdings" panose="05000000000000000000" pitchFamily="2" charset="2"/>
              </a:rPr>
              <a:t>ist möglich.</a:t>
            </a:r>
          </a:p>
          <a:p>
            <a:endParaRPr lang="en-US" smtClean="0"/>
          </a:p>
          <a:p>
            <a:r>
              <a:rPr lang="en-US" b="1" smtClean="0"/>
              <a:t>Konventionen </a:t>
            </a:r>
            <a:r>
              <a:rPr lang="en-US" smtClean="0"/>
              <a:t>sind in C++ wesentlich, werden tw. mittels Schlüsselwörtern spezifiziert und vom Compiler überprüft:</a:t>
            </a:r>
          </a:p>
          <a:p>
            <a:pPr marL="520700" indent="-34290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 f() noexcept </a:t>
            </a:r>
            <a:r>
              <a:rPr lang="en-US" smtClean="0">
                <a:sym typeface="Wingdings" panose="05000000000000000000" pitchFamily="2" charset="2"/>
              </a:rPr>
              <a:t>garantiert, das f keine Exceptions wirft.</a:t>
            </a:r>
          </a:p>
          <a:p>
            <a:pPr marL="692150" lvl="1" indent="-342900"/>
            <a:endParaRPr lang="en-US" smtClean="0">
              <a:sym typeface="Wingdings" panose="05000000000000000000" pitchFamily="2" charset="2"/>
            </a:endParaRPr>
          </a:p>
          <a:p>
            <a:r>
              <a:rPr lang="en-US" b="1" smtClean="0"/>
              <a:t>Konzepte:</a:t>
            </a:r>
          </a:p>
          <a:p>
            <a:pPr marL="520700" indent="-342900"/>
            <a:r>
              <a:rPr lang="en-US" b="1" smtClean="0"/>
              <a:t>One-Definition Rule</a:t>
            </a:r>
            <a:endParaRPr lang="en-US"/>
          </a:p>
          <a:p>
            <a:pPr marL="692150" lvl="1" indent="-342900"/>
            <a:r>
              <a:rPr lang="en-US" smtClean="0"/>
              <a:t>Methoden/Klassen </a:t>
            </a:r>
            <a:r>
              <a:rPr lang="en-US"/>
              <a:t>dürfen nur einmal def. werden</a:t>
            </a:r>
            <a:r>
              <a:rPr lang="en-US" smtClean="0"/>
              <a:t>.</a:t>
            </a:r>
            <a:endParaRPr lang="en-US" smtClean="0">
              <a:sym typeface="Wingdings" panose="05000000000000000000" pitchFamily="2" charset="2"/>
            </a:endParaRPr>
          </a:p>
          <a:p>
            <a:pPr marL="520700" indent="-342900"/>
            <a:r>
              <a:rPr lang="en-US" b="1" smtClean="0"/>
              <a:t>Undefined Behavior (UB)</a:t>
            </a:r>
          </a:p>
          <a:p>
            <a:pPr marL="692150" lvl="1" indent="-342900"/>
            <a:r>
              <a:rPr lang="en-US" smtClean="0"/>
              <a:t>UB tritt ein, wenn Code auf eine nicht-spezifizierte Weise aufgerufen wird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en-US" b="1" smtClean="0"/>
              <a:t>Const Correctness</a:t>
            </a:r>
          </a:p>
          <a:p>
            <a:pPr marL="692150" lvl="1" indent="-342900"/>
            <a:r>
              <a:rPr lang="en-US" smtClean="0"/>
              <a:t>Schutz vor ungewollten Zustandsänderungen, vgl.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mtClean="0"/>
              <a:t> Variablen neuzuweisen in Java</a:t>
            </a:r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Undefined Behavior (UB)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Definition</a:t>
            </a:r>
            <a:r>
              <a:rPr lang="en-US" smtClean="0"/>
              <a:t>: Konstrukte mit UB lassen ein Programm bedeutungslos werden. Ein Compiler kann im Falle von UB mit Fehlermeldung abbrechen oder Code mit beliebigem Verhalten generieren.</a:t>
            </a:r>
          </a:p>
          <a:p>
            <a:r>
              <a:rPr lang="en-US" b="1" smtClean="0"/>
              <a:t>Beispiele</a:t>
            </a:r>
            <a:r>
              <a:rPr lang="en-US" smtClean="0"/>
              <a:t>:</a:t>
            </a:r>
          </a:p>
          <a:p>
            <a:pPr marL="520700" indent="-342900"/>
            <a:r>
              <a:rPr lang="en-US"/>
              <a:t>Dereferenzieren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*nP = null; int x = *nP;</a:t>
            </a:r>
          </a:p>
          <a:p>
            <a:pPr marL="520700" indent="-342900"/>
            <a:r>
              <a:rPr lang="en-US"/>
              <a:t>Division durch 0: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en-US" smtClean="0"/>
          </a:p>
          <a:p>
            <a:pPr marL="520700" indent="-342900"/>
            <a:r>
              <a:rPr lang="en-US" smtClean="0"/>
              <a:t>Konstanten </a:t>
            </a:r>
            <a:r>
              <a:rPr lang="en-US"/>
              <a:t>nach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en-US"/>
              <a:t> </a:t>
            </a:r>
            <a:r>
              <a:rPr lang="en-US" smtClean="0"/>
              <a:t>manipulieren: </a:t>
            </a:r>
          </a:p>
          <a:p>
            <a:pPr marL="520700" indent="-342900"/>
            <a:r>
              <a:rPr lang="en-US"/>
              <a:t>Fehlendes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r>
              <a:rPr lang="en-US"/>
              <a:t>-Statement: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 {/*no return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statement*/}</a:t>
            </a:r>
          </a:p>
          <a:p>
            <a:pPr marL="520700" indent="-342900"/>
            <a:r>
              <a:rPr lang="en-US"/>
              <a:t>Zugriff </a:t>
            </a:r>
            <a:r>
              <a:rPr lang="en-US" smtClean="0"/>
              <a:t>auf unitialisierte Variablen: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b; int a = b + 1;</a:t>
            </a:r>
          </a:p>
          <a:p>
            <a:r>
              <a:rPr lang="en-US" b="1"/>
              <a:t>Warum </a:t>
            </a:r>
            <a:r>
              <a:rPr lang="en-US" b="1" smtClean="0"/>
              <a:t>wird UB überhaupt vom Compiler zugelassen?</a:t>
            </a:r>
          </a:p>
          <a:p>
            <a:pPr marL="520700" indent="-342900"/>
            <a:r>
              <a:rPr lang="en-US" smtClean="0"/>
              <a:t>Der Hauptgrund dürfte Performancesteigerung und Resourcenminimierung sein (z.B. kein 0-Check beim Dividieren).</a:t>
            </a:r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Stack und Heap</a:t>
            </a:r>
            <a:endParaRPr lang="en-US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Speicherbereiche</a:t>
            </a:r>
            <a:r>
              <a:rPr lang="en-US" dirty="0" smtClean="0"/>
              <a:t> in C++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r>
              <a:rPr lang="en-US" b="1" dirty="0" err="1" smtClean="0"/>
              <a:t>Vier</a:t>
            </a:r>
            <a:r>
              <a:rPr lang="en-US" b="1" dirty="0" smtClean="0"/>
              <a:t> </a:t>
            </a:r>
            <a:r>
              <a:rPr lang="en-US" b="1" dirty="0" err="1" smtClean="0"/>
              <a:t>wesentliche</a:t>
            </a:r>
            <a:r>
              <a:rPr lang="en-US" b="1" dirty="0" smtClean="0"/>
              <a:t> </a:t>
            </a:r>
            <a:r>
              <a:rPr lang="en-US" b="1" dirty="0" err="1" smtClean="0"/>
              <a:t>Speicherbereiche</a:t>
            </a:r>
            <a:endParaRPr lang="en-US" b="1" dirty="0" smtClean="0"/>
          </a:p>
          <a:p>
            <a:pPr marL="520700" indent="-342900"/>
            <a:r>
              <a:rPr lang="en-US" b="1" dirty="0" err="1" smtClean="0"/>
              <a:t>Programmspeicher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Enthält</a:t>
            </a:r>
            <a:r>
              <a:rPr lang="en-US" dirty="0" smtClean="0"/>
              <a:t> den </a:t>
            </a:r>
            <a:r>
              <a:rPr lang="en-US" dirty="0" err="1" smtClean="0"/>
              <a:t>binären</a:t>
            </a:r>
            <a:r>
              <a:rPr lang="en-US" dirty="0" smtClean="0"/>
              <a:t> </a:t>
            </a:r>
            <a:r>
              <a:rPr lang="en-US" dirty="0" err="1" smtClean="0"/>
              <a:t>Programmcode</a:t>
            </a:r>
            <a:r>
              <a:rPr lang="en-US" dirty="0" smtClean="0"/>
              <a:t> (+ </a:t>
            </a:r>
            <a:r>
              <a:rPr lang="en-US" dirty="0" err="1" smtClean="0"/>
              <a:t>evtl</a:t>
            </a:r>
            <a:r>
              <a:rPr lang="en-US" dirty="0" smtClean="0"/>
              <a:t>. Debugging-</a:t>
            </a:r>
            <a:r>
              <a:rPr lang="en-US" dirty="0" err="1" smtClean="0"/>
              <a:t>Symbole</a:t>
            </a:r>
            <a:r>
              <a:rPr lang="en-US" dirty="0" smtClean="0"/>
              <a:t>); </a:t>
            </a:r>
            <a:r>
              <a:rPr lang="en-US" dirty="0" err="1" smtClean="0"/>
              <a:t>normalerweise</a:t>
            </a:r>
            <a:r>
              <a:rPr lang="en-US" dirty="0" smtClean="0"/>
              <a:t> read-only.</a:t>
            </a:r>
            <a:br>
              <a:rPr lang="en-US" dirty="0" smtClean="0"/>
            </a:br>
            <a:endParaRPr lang="en-US" b="1" dirty="0" smtClean="0"/>
          </a:p>
          <a:p>
            <a:pPr marL="520700" indent="-342900"/>
            <a:r>
              <a:rPr lang="en-US" b="1" dirty="0" err="1" smtClean="0"/>
              <a:t>Globaler</a:t>
            </a:r>
            <a:r>
              <a:rPr lang="en-US" b="1" dirty="0" smtClean="0"/>
              <a:t> Speicher</a:t>
            </a:r>
            <a:br>
              <a:rPr lang="en-US" b="1" dirty="0" smtClean="0"/>
            </a:br>
            <a:r>
              <a:rPr lang="en-US" dirty="0" err="1" smtClean="0"/>
              <a:t>Enthält</a:t>
            </a:r>
            <a:r>
              <a:rPr lang="en-US" dirty="0" smtClean="0"/>
              <a:t> die </a:t>
            </a:r>
            <a:r>
              <a:rPr lang="en-US" dirty="0" err="1" smtClean="0"/>
              <a:t>globalen</a:t>
            </a:r>
            <a:r>
              <a:rPr lang="en-US" dirty="0" smtClean="0"/>
              <a:t> </a:t>
            </a:r>
            <a:r>
              <a:rPr lang="en-US" dirty="0" err="1" smtClean="0"/>
              <a:t>Variablen</a:t>
            </a:r>
            <a:r>
              <a:rPr lang="en-US" dirty="0" smtClean="0"/>
              <a:t> und </a:t>
            </a:r>
            <a:r>
              <a:rPr lang="en-US" dirty="0" err="1" smtClean="0"/>
              <a:t>Konstanten</a:t>
            </a:r>
            <a:r>
              <a:rPr lang="en-US" dirty="0" smtClean="0"/>
              <a:t>;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uns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so </a:t>
            </a:r>
            <a:r>
              <a:rPr lang="en-US" dirty="0" err="1" smtClean="0"/>
              <a:t>wichtig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pPr marL="520700" indent="-342900"/>
            <a:r>
              <a:rPr lang="en-US" b="1" dirty="0" smtClean="0"/>
              <a:t>Heap-Speicher</a:t>
            </a:r>
            <a:r>
              <a:rPr lang="en-US" dirty="0" smtClean="0"/>
              <a:t> (aka. </a:t>
            </a:r>
            <a:r>
              <a:rPr lang="en-US" dirty="0" err="1" smtClean="0"/>
              <a:t>dynamischer</a:t>
            </a:r>
            <a:r>
              <a:rPr lang="en-US" dirty="0" smtClean="0"/>
              <a:t> Speicher)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Frei </a:t>
            </a:r>
            <a:r>
              <a:rPr lang="en-US" dirty="0" err="1" smtClean="0"/>
              <a:t>verwendbar</a:t>
            </a:r>
            <a:r>
              <a:rPr lang="en-US" dirty="0" smtClean="0"/>
              <a:t>; </a:t>
            </a:r>
            <a:r>
              <a:rPr lang="en-US" dirty="0" err="1" smtClean="0"/>
              <a:t>Benutzer</a:t>
            </a:r>
            <a:r>
              <a:rPr lang="en-US" dirty="0" smtClean="0"/>
              <a:t> </a:t>
            </a:r>
            <a:r>
              <a:rPr lang="en-US" dirty="0" err="1" smtClean="0"/>
              <a:t>übernimmt</a:t>
            </a:r>
            <a:r>
              <a:rPr lang="en-US" dirty="0" smtClean="0"/>
              <a:t> </a:t>
            </a:r>
            <a:r>
              <a:rPr lang="en-US" dirty="0" err="1" smtClean="0"/>
              <a:t>Speichermanagement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b="1" dirty="0" smtClean="0"/>
          </a:p>
          <a:p>
            <a:pPr marL="520700" indent="-342900"/>
            <a:r>
              <a:rPr lang="en-US" b="1" dirty="0" smtClean="0"/>
              <a:t>Stack-Speicher</a:t>
            </a:r>
            <a:r>
              <a:rPr lang="en-US" dirty="0" smtClean="0"/>
              <a:t> (aka. </a:t>
            </a:r>
            <a:r>
              <a:rPr lang="en-US" dirty="0" err="1" smtClean="0"/>
              <a:t>statischer</a:t>
            </a:r>
            <a:r>
              <a:rPr lang="en-US" dirty="0" smtClean="0"/>
              <a:t> Speicher)</a:t>
            </a:r>
            <a:br>
              <a:rPr lang="en-US" dirty="0" smtClean="0"/>
            </a:br>
            <a:r>
              <a:rPr lang="en-US" dirty="0" err="1" smtClean="0"/>
              <a:t>Verwendung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lokale</a:t>
            </a:r>
            <a:r>
              <a:rPr lang="en-US" dirty="0" smtClean="0"/>
              <a:t> </a:t>
            </a:r>
            <a:r>
              <a:rPr lang="en-US" dirty="0" err="1" smtClean="0"/>
              <a:t>Variablen</a:t>
            </a:r>
            <a:r>
              <a:rPr lang="en-US" dirty="0" smtClean="0"/>
              <a:t>; </a:t>
            </a:r>
            <a:r>
              <a:rPr lang="en-US" dirty="0" err="1" smtClean="0"/>
              <a:t>Speicherverwaltung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Compiler.</a:t>
            </a:r>
            <a:endParaRPr lang="en-US" b="1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r>
              <a:rPr lang="en-US" sz="2000"/>
              <a:t>als in Java</a:t>
            </a:r>
            <a:endParaRPr lang="en-US" sz="20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Pfeil nach rechts 1"/>
          <p:cNvSpPr/>
          <p:nvPr/>
        </p:nvSpPr>
        <p:spPr bwMode="auto">
          <a:xfrm>
            <a:off x="32763" y="4869160"/>
            <a:ext cx="436124" cy="216024"/>
          </a:xfrm>
          <a:prstGeom prst="rightArrow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7" name="Pfeil nach rechts 6"/>
          <p:cNvSpPr/>
          <p:nvPr/>
        </p:nvSpPr>
        <p:spPr bwMode="auto">
          <a:xfrm>
            <a:off x="32763" y="5733256"/>
            <a:ext cx="436124" cy="216024"/>
          </a:xfrm>
          <a:prstGeom prst="rightArrow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Stack vs. Heap</a:t>
            </a:r>
            <a:endParaRPr lang="de-DE" altLang="de-DE" dirty="0" smtClean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mtClean="0"/>
              <a:t>Stack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mtClean="0"/>
              <a:t>Begrenzte Größe (lokale Variablen, Rücksprungadresse)</a:t>
            </a:r>
          </a:p>
          <a:p>
            <a:r>
              <a:rPr lang="en-US" b="1" smtClean="0"/>
              <a:t>Speicherbelegung und –freigabe durch den Compiler </a:t>
            </a:r>
          </a:p>
          <a:p>
            <a:r>
              <a:rPr lang="en-US" smtClean="0"/>
              <a:t>Speicherverwaltung:</a:t>
            </a:r>
            <a:br>
              <a:rPr lang="en-US" smtClean="0"/>
            </a:br>
            <a:r>
              <a:rPr lang="en-US" i="1" smtClean="0"/>
              <a:t>last-in first-out</a:t>
            </a:r>
            <a:br>
              <a:rPr lang="en-US" i="1" smtClean="0"/>
            </a:br>
            <a:endParaRPr lang="en-US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/>
              <a:t>sehr effizient, statisch</a:t>
            </a:r>
            <a:endParaRPr lang="en-US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mtClean="0"/>
              <a:t>Heap</a:t>
            </a:r>
            <a:endParaRPr lang="en-US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T</a:t>
            </a:r>
            <a:r>
              <a:rPr lang="en-US" smtClean="0"/>
              <a:t>ypischerweise wesentlich größer als Stack</a:t>
            </a:r>
          </a:p>
          <a:p>
            <a:r>
              <a:rPr lang="en-US" smtClean="0"/>
              <a:t>Speicherverwaltung:</a:t>
            </a:r>
            <a:br>
              <a:rPr lang="en-US" smtClean="0"/>
            </a:br>
            <a:r>
              <a:rPr lang="en-US" b="1" smtClean="0"/>
              <a:t>manuell, durch "Benutzer"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(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en-US" smtClean="0">
                <a:sym typeface="Wingdings" panose="05000000000000000000" pitchFamily="2" charset="2"/>
              </a:rPr>
              <a:t>	groß aber teuer (Laufzeit)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Inhaltliche Struktur des Praktikums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Grundlagen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Projektstruktur, Kompiliervorgang, allgemeine Konzepte</a:t>
            </a:r>
          </a:p>
          <a:p>
            <a:r>
              <a:rPr lang="en-US" b="1" smtClean="0"/>
              <a:t>Speicherverwaltung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Speicherbereiche in C++, Vergleich zu Java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Typische Fallstricke (denn davon gibt es reichlich!)</a:t>
            </a:r>
          </a:p>
          <a:p>
            <a:r>
              <a:rPr lang="en-US" b="1" smtClean="0"/>
              <a:t>Objektorientierung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Besonderheiten von C++</a:t>
            </a:r>
          </a:p>
          <a:p>
            <a:r>
              <a:rPr lang="en-US" b="1" smtClean="0"/>
              <a:t>Fortgeschrittene Themen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Templates (vergleichbar mit Generics in Java)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Funktionszeiger: in C von Anfang an, in Java erst seit 1.8!</a:t>
            </a:r>
            <a:endParaRPr lang="en-US" b="1" smtClean="0"/>
          </a:p>
          <a:p>
            <a:r>
              <a:rPr lang="en-US" b="1" smtClean="0"/>
              <a:t>Embedded C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Besonderheiten einer Hardwareplattform</a:t>
            </a:r>
          </a:p>
          <a:p>
            <a:pPr marL="342900" indent="-342900">
              <a:buFontTx/>
              <a:buChar char="-"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braucht man überhaupt Speicher auf dem </a:t>
            </a:r>
            <a:r>
              <a:rPr lang="de-DE" altLang="de-DE" sz="1800" b="0" dirty="0" smtClean="0"/>
              <a:t>Heap, </a:t>
            </a:r>
            <a:r>
              <a:rPr lang="de-DE" altLang="de-DE" sz="1800" b="0" dirty="0"/>
              <a:t>wenn der Stack die </a:t>
            </a:r>
            <a:r>
              <a:rPr lang="de-DE" altLang="de-DE" sz="1800" dirty="0"/>
              <a:t>Speicherverwaltung</a:t>
            </a:r>
            <a:r>
              <a:rPr lang="de-DE" altLang="de-DE" sz="1800" b="0" dirty="0"/>
              <a:t> übernimmt und auch noch so </a:t>
            </a:r>
            <a:r>
              <a:rPr lang="de-DE" altLang="de-DE" sz="1800" dirty="0"/>
              <a:t>viel effizienter </a:t>
            </a:r>
            <a:r>
              <a:rPr lang="de-DE" altLang="de-DE" sz="1800" b="0" dirty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Eine </a:t>
            </a:r>
            <a:r>
              <a:rPr lang="de-DE" altLang="de-DE" sz="1800" dirty="0"/>
              <a:t>Variable</a:t>
            </a:r>
            <a:r>
              <a:rPr lang="de-DE" altLang="de-DE" sz="1800" b="0" dirty="0">
                <a:solidFill>
                  <a:srgbClr val="FF0000"/>
                </a:solidFill>
              </a:rPr>
              <a:t> </a:t>
            </a:r>
            <a:r>
              <a:rPr lang="de-DE" altLang="de-DE" sz="1800" b="0" dirty="0"/>
              <a:t>entspricht intern einer </a:t>
            </a:r>
            <a:r>
              <a:rPr lang="de-DE" altLang="de-DE" sz="1800" dirty="0"/>
              <a:t>Speicheradresse</a:t>
            </a:r>
            <a:r>
              <a:rPr lang="de-DE" altLang="de-DE" sz="1800" b="0" dirty="0"/>
              <a:t> mit einer </a:t>
            </a:r>
            <a:r>
              <a:rPr lang="de-DE" altLang="de-DE" sz="1800" dirty="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Der </a:t>
            </a:r>
            <a:r>
              <a:rPr lang="de-DE" altLang="de-DE" sz="1800" dirty="0"/>
              <a:t>Typ einer Variable </a:t>
            </a:r>
            <a:r>
              <a:rPr lang="de-DE" altLang="de-DE" sz="1800" b="0" dirty="0"/>
              <a:t>bestimmt die </a:t>
            </a:r>
            <a:r>
              <a:rPr lang="de-DE" altLang="de-DE" sz="1800" dirty="0"/>
              <a:t>Größe</a:t>
            </a:r>
            <a:r>
              <a:rPr lang="de-DE" altLang="de-DE" sz="1800" b="0" dirty="0"/>
              <a:t> des reservierten Speicherplatzes und die </a:t>
            </a:r>
            <a:r>
              <a:rPr lang="de-DE" altLang="de-DE" sz="1800" dirty="0"/>
              <a:t>Interpretation</a:t>
            </a:r>
            <a:r>
              <a:rPr lang="de-DE" altLang="de-DE" sz="1800" b="0" dirty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Adresse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Typ legt Länge 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dirty="0"/>
              <a:t>Ein </a:t>
            </a:r>
            <a:r>
              <a:rPr lang="de-DE" altLang="de-DE" b="1" dirty="0"/>
              <a:t>Zeiger (Pointer)</a:t>
            </a:r>
            <a:r>
              <a:rPr lang="de-DE" altLang="de-DE" dirty="0"/>
              <a:t> ist eine Variable, deren Inhalt als die Speicheradresse einer anderen Variable </a:t>
            </a:r>
            <a:r>
              <a:rPr lang="de-DE" altLang="de-DE" b="1" dirty="0"/>
              <a:t>interpretiert</a:t>
            </a:r>
            <a:r>
              <a:rPr lang="de-DE" altLang="de-DE" dirty="0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 dirty="0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dirty="0"/>
              <a:t>Der </a:t>
            </a:r>
            <a:r>
              <a:rPr lang="de-DE" altLang="de-DE" b="1" dirty="0"/>
              <a:t>Typ eines Zeigers </a:t>
            </a:r>
            <a:r>
              <a:rPr lang="de-DE" altLang="de-DE" dirty="0"/>
              <a:t>legt fest, auf welchen Typ </a:t>
            </a:r>
            <a:r>
              <a:rPr lang="de-DE" altLang="de-DE"/>
              <a:t>von </a:t>
            </a:r>
            <a:r>
              <a:rPr lang="de-DE" altLang="de-DE" smtClean="0"/>
              <a:t>Variable "gezeigt" </a:t>
            </a:r>
            <a:r>
              <a:rPr lang="de-DE" altLang="de-DE" dirty="0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8900" y="35750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dirty="0" err="1" smtClean="0"/>
              <a:t>short</a:t>
            </a:r>
            <a:r>
              <a:rPr lang="de-DE" altLang="de-DE" sz="1600" b="0" dirty="0" smtClean="0"/>
              <a:t> *</a:t>
            </a:r>
            <a:r>
              <a:rPr lang="de-DE" altLang="de-DE" sz="1600" b="0" dirty="0" err="1" smtClean="0"/>
              <a:t>iP</a:t>
            </a:r>
            <a:r>
              <a:rPr lang="de-DE" altLang="de-DE" sz="1600" b="0" dirty="0" smtClean="0"/>
              <a:t> </a:t>
            </a:r>
            <a:r>
              <a:rPr lang="de-DE" altLang="de-DE" sz="1600" b="0" dirty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5663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dirty="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 dirty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Deklaration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eines </a:t>
            </a:r>
            <a:r>
              <a:rPr lang="de-DE" dirty="0">
                <a:solidFill>
                  <a:schemeClr val="bg1"/>
                </a:solidFill>
              </a:rPr>
              <a:t>Zeigers vom Typ </a:t>
            </a:r>
            <a:r>
              <a:rPr lang="de-DE" i="1" dirty="0" err="1">
                <a:solidFill>
                  <a:schemeClr val="bg1"/>
                </a:solidFill>
              </a:rPr>
              <a:t>int</a:t>
            </a:r>
            <a:r>
              <a:rPr lang="de-DE" i="1" dirty="0">
                <a:solidFill>
                  <a:schemeClr val="bg1"/>
                </a:solidFill>
              </a:rPr>
              <a:t>* </a:t>
            </a:r>
            <a:r>
              <a:rPr lang="de-DE" dirty="0">
                <a:solidFill>
                  <a:schemeClr val="bg1"/>
                </a:solidFill>
              </a:rPr>
              <a:t>(Zeiger auf </a:t>
            </a:r>
            <a:r>
              <a:rPr lang="de-DE" i="1" dirty="0" err="1" smtClean="0">
                <a:solidFill>
                  <a:schemeClr val="bg1"/>
                </a:solidFill>
              </a:rPr>
              <a:t>int</a:t>
            </a:r>
            <a:r>
              <a:rPr lang="de-DE" dirty="0" smtClean="0">
                <a:solidFill>
                  <a:schemeClr val="bg1"/>
                </a:solidFill>
              </a:rPr>
              <a:t>; hat </a:t>
            </a:r>
            <a:r>
              <a:rPr lang="de-DE" dirty="0" err="1" smtClean="0">
                <a:solidFill>
                  <a:schemeClr val="bg1"/>
                </a:solidFill>
              </a:rPr>
              <a:t>strengenommen</a:t>
            </a:r>
            <a:r>
              <a:rPr lang="de-DE" dirty="0" smtClean="0">
                <a:solidFill>
                  <a:schemeClr val="bg1"/>
                </a:solidFill>
              </a:rPr>
              <a:t> keinen Wert)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Definition</a:t>
            </a:r>
            <a:r>
              <a:rPr lang="de-DE" dirty="0">
                <a:solidFill>
                  <a:schemeClr val="bg1"/>
                </a:solidFill>
              </a:rPr>
              <a:t> eines Zeigers vom Typ </a:t>
            </a:r>
            <a:r>
              <a:rPr lang="de-DE" i="1" dirty="0" err="1">
                <a:solidFill>
                  <a:schemeClr val="bg1"/>
                </a:solidFill>
              </a:rPr>
              <a:t>int</a:t>
            </a:r>
            <a:r>
              <a:rPr lang="de-DE" i="1" dirty="0">
                <a:solidFill>
                  <a:schemeClr val="bg1"/>
                </a:solidFill>
              </a:rPr>
              <a:t>*</a:t>
            </a:r>
            <a:r>
              <a:rPr lang="de-DE" dirty="0">
                <a:solidFill>
                  <a:schemeClr val="bg1"/>
                </a:solidFill>
              </a:rPr>
              <a:t> durch Zuweisung einer Adresse (</a:t>
            </a:r>
            <a:r>
              <a:rPr lang="de-DE" dirty="0" err="1">
                <a:solidFill>
                  <a:schemeClr val="bg1"/>
                </a:solidFill>
              </a:rPr>
              <a:t>Referenzierung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</a:rPr>
              <a:t>Dereferenzierung</a:t>
            </a:r>
            <a:r>
              <a:rPr lang="de-DE" dirty="0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Ohne </a:t>
            </a:r>
            <a:r>
              <a:rPr lang="de-DE" b="1" dirty="0" err="1">
                <a:solidFill>
                  <a:schemeClr val="bg1"/>
                </a:solidFill>
              </a:rPr>
              <a:t>Dereferenzierung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 dirty="0">
                <a:solidFill>
                  <a:schemeClr val="bg1"/>
                </a:solidFill>
              </a:rPr>
              <a:t>Adresse</a:t>
            </a:r>
            <a:r>
              <a:rPr lang="de-DE" dirty="0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int</a:t>
              </a:r>
              <a:r>
                <a:rPr lang="de-DE" altLang="de-DE" sz="1600" b="0" dirty="0" smtClean="0"/>
                <a:t> *</a:t>
              </a:r>
              <a:r>
                <a:rPr lang="de-DE" altLang="de-DE" sz="1600" b="0" dirty="0" err="1" smtClean="0"/>
                <a:t>iP</a:t>
              </a:r>
              <a:endParaRPr lang="de-DE" altLang="de-DE" sz="1600" b="0" dirty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 Null-Pointer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/>
              <a:t>Der </a:t>
            </a:r>
            <a:r>
              <a:rPr lang="en-US" dirty="0" smtClean="0"/>
              <a:t> Null-Pointer</a:t>
            </a:r>
            <a:r>
              <a:rPr lang="en-US" b="0" dirty="0" smtClean="0"/>
              <a:t> </a:t>
            </a:r>
            <a:r>
              <a:rPr lang="en-US" b="0" dirty="0" err="1" smtClean="0"/>
              <a:t>wird</a:t>
            </a:r>
            <a:r>
              <a:rPr lang="en-US" b="0" dirty="0" smtClean="0"/>
              <a:t> </a:t>
            </a:r>
            <a:r>
              <a:rPr lang="en-US" b="0" dirty="0" err="1" smtClean="0"/>
              <a:t>verwendet</a:t>
            </a:r>
            <a:r>
              <a:rPr lang="en-US" b="0" dirty="0" smtClean="0"/>
              <a:t>, um </a:t>
            </a:r>
            <a:r>
              <a:rPr lang="en-US" b="0" dirty="0" err="1" smtClean="0"/>
              <a:t>anzuzeigen</a:t>
            </a:r>
            <a:r>
              <a:rPr lang="en-US" b="0" dirty="0" smtClean="0"/>
              <a:t>, </a:t>
            </a:r>
            <a:r>
              <a:rPr lang="en-US" b="0" dirty="0" err="1" smtClean="0"/>
              <a:t>dass</a:t>
            </a:r>
            <a:r>
              <a:rPr lang="en-US" b="0" dirty="0" smtClean="0"/>
              <a:t> </a:t>
            </a:r>
            <a:r>
              <a:rPr lang="en-US" b="0" dirty="0" err="1" smtClean="0"/>
              <a:t>ein</a:t>
            </a:r>
            <a:r>
              <a:rPr lang="en-US" b="0" dirty="0" smtClean="0"/>
              <a:t> Pointer </a:t>
            </a:r>
            <a:r>
              <a:rPr lang="en-US" b="0" dirty="0" err="1" smtClean="0"/>
              <a:t>noch</a:t>
            </a:r>
            <a:r>
              <a:rPr lang="en-US" b="0" dirty="0" smtClean="0"/>
              <a:t> </a:t>
            </a:r>
            <a:r>
              <a:rPr lang="en-US" b="1" dirty="0" err="1" smtClean="0"/>
              <a:t>keinen</a:t>
            </a:r>
            <a:r>
              <a:rPr lang="en-US" b="1" dirty="0" smtClean="0"/>
              <a:t> </a:t>
            </a:r>
            <a:r>
              <a:rPr lang="en-US" b="1" dirty="0" err="1" smtClean="0"/>
              <a:t>definierten</a:t>
            </a:r>
            <a:r>
              <a:rPr lang="en-US" b="1" dirty="0" smtClean="0"/>
              <a:t> Wert </a:t>
            </a:r>
            <a:r>
              <a:rPr lang="en-US" b="0" dirty="0" smtClean="0"/>
              <a:t>hat.</a:t>
            </a:r>
            <a:br>
              <a:rPr lang="en-US" b="0" dirty="0" smtClean="0"/>
            </a:br>
            <a:endParaRPr lang="en-US" dirty="0" smtClean="0"/>
          </a:p>
          <a:p>
            <a:r>
              <a:rPr lang="en-US" b="0" dirty="0" smtClean="0"/>
              <a:t>C:</a:t>
            </a:r>
            <a:br>
              <a:rPr lang="en-US" b="0" dirty="0" smtClean="0"/>
            </a:b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*j = 0x0;</a:t>
            </a:r>
          </a:p>
          <a:p>
            <a:r>
              <a:rPr lang="en-US" dirty="0"/>
              <a:t>C90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*k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NULL;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 smtClean="0"/>
              <a:t>C++</a:t>
            </a:r>
            <a:br>
              <a:rPr lang="en-US" b="0" dirty="0" smtClean="0"/>
            </a:b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b="0" dirty="0"/>
              <a:t/>
            </a:r>
            <a:br>
              <a:rPr lang="en-US" b="0" dirty="0"/>
            </a:b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*k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 NULL;</a:t>
            </a:r>
          </a:p>
          <a:p>
            <a:r>
              <a:rPr lang="en-US" b="0" dirty="0" smtClean="0"/>
              <a:t>C++11</a:t>
            </a:r>
            <a:br>
              <a:rPr lang="en-US" b="0" dirty="0" smtClean="0"/>
            </a:b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*m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91715" y="4431900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Wie &lt;</a:t>
            </a:r>
            <a:r>
              <a:rPr lang="de-DE" b="1" dirty="0" err="1" smtClean="0">
                <a:solidFill>
                  <a:schemeClr val="bg1"/>
                </a:solidFill>
              </a:rPr>
              <a:t>stddef.h</a:t>
            </a:r>
            <a:r>
              <a:rPr lang="de-DE" b="1" dirty="0" smtClean="0">
                <a:solidFill>
                  <a:schemeClr val="bg1"/>
                </a:solidFill>
              </a:rPr>
              <a:t>&gt;, aber mit </a:t>
            </a:r>
            <a:r>
              <a:rPr lang="de-DE" b="1" dirty="0" err="1" smtClean="0">
                <a:solidFill>
                  <a:schemeClr val="bg1"/>
                </a:solidFill>
              </a:rPr>
              <a:t>Namespaces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smtClean="0"/>
              <a:t>Was passiert beim Aufruf 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.exe f.txt</a:t>
            </a:r>
            <a:r>
              <a:rPr lang="de-DE" b="1" smtClean="0"/>
              <a:t>?</a:t>
            </a:r>
            <a:endParaRPr lang="de-DE" b="1" dirty="0" smtClean="0"/>
          </a:p>
          <a:p>
            <a:r>
              <a:rPr lang="de-DE" b="1" smtClean="0"/>
              <a:t>Traditionelle Strings:</a:t>
            </a:r>
            <a:r>
              <a:rPr lang="de-DE" smtClean="0"/>
              <a:t> Folgen </a:t>
            </a:r>
            <a:r>
              <a:rPr lang="de-DE" dirty="0" smtClean="0"/>
              <a:t>von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smtClean="0"/>
              <a:t>mit '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smtClean="0"/>
              <a:t>abgeschlossen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dirty="0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 dirty="0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 dirty="0">
                <a:latin typeface="Consolas" pitchFamily="49" charset="0"/>
                <a:cs typeface="Consolas" pitchFamily="49" charset="0"/>
              </a:rPr>
            </a:br>
            <a:r>
              <a:rPr lang="de-DE" altLang="de-DE" sz="1600" b="0" dirty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Spezieller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smtClean="0">
                <a:solidFill>
                  <a:schemeClr val="bg1"/>
                </a:solidFill>
              </a:rPr>
              <a:t>für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dirty="0" smtClean="0">
                <a:solidFill>
                  <a:schemeClr val="bg1"/>
                </a:solidFill>
              </a:rPr>
              <a:t> =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</a:t>
            </a:r>
            <a:r>
              <a:rPr lang="de-DE" b="1" dirty="0" smtClean="0">
                <a:solidFill>
                  <a:schemeClr val="bg1"/>
                </a:solidFill>
              </a:rPr>
              <a:t>Pointer</a:t>
            </a:r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 dirty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*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[0] /</a:t>
              </a:r>
              <a:br>
                <a:rPr lang="de-DE" altLang="de-DE" sz="1600" b="0" dirty="0" smtClean="0"/>
              </a:br>
              <a:r>
                <a:rPr lang="de-DE" altLang="de-DE" sz="1600" b="0" dirty="0" smtClean="0"/>
                <a:t>          </a:t>
              </a: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*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[1] </a:t>
              </a:r>
              <a:endParaRPr lang="de-DE" altLang="de-DE" sz="1600" b="0" dirty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dirty="0" smtClean="0"/>
                <a:t>2264</a:t>
              </a:r>
              <a:endParaRPr lang="de-DE" altLang="de-DE" sz="1800" b="0" i="1" dirty="0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7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 dirty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 dirty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 dirty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  <a:endParaRPr lang="de-DE" altLang="de-DE" sz="1800" b="0" dirty="0"/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 smtClean="0"/>
                <a:t>t</a:t>
              </a:r>
              <a:endParaRPr lang="de-DE" altLang="de-DE" sz="1800" b="0" dirty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 smtClean="0"/>
                <a:t>\0</a:t>
              </a:r>
              <a:endParaRPr lang="de-DE" altLang="de-DE" sz="1800" b="0" dirty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dirty="0" smtClean="0"/>
                <a:t>2279</a:t>
              </a:r>
              <a:endParaRPr lang="de-DE" altLang="de-DE" sz="1800" b="0" i="1" dirty="0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dirty="0" smtClean="0"/>
                <a:t>2289</a:t>
              </a:r>
              <a:endParaRPr lang="de-DE" altLang="de-DE" sz="1800" b="0" i="1" dirty="0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8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0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8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1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4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**</a:t>
              </a:r>
              <a:r>
                <a:rPr lang="de-DE" altLang="de-DE" sz="1600" b="0" dirty="0" err="1" smtClean="0"/>
                <a:t>argv</a:t>
              </a:r>
              <a:endParaRPr lang="de-DE" altLang="de-DE" sz="1600" b="0" dirty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[0][0]</a:t>
              </a:r>
              <a:endParaRPr lang="de-DE" altLang="de-DE" sz="1600" b="0" dirty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dirty="0" err="1"/>
                <a:t>char</a:t>
              </a:r>
              <a:r>
                <a:rPr lang="de-DE" altLang="de-DE" sz="1600" b="0" dirty="0"/>
                <a:t> 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[1][</a:t>
              </a:r>
              <a:r>
                <a:rPr lang="de-DE" altLang="de-DE" sz="1600" b="0" dirty="0"/>
                <a:t>0</a:t>
              </a:r>
              <a:r>
                <a:rPr lang="de-DE" altLang="de-DE" sz="1600" b="0" dirty="0" smtClean="0"/>
                <a:t>]</a:t>
              </a:r>
              <a:endParaRPr lang="de-DE" altLang="de-DE" sz="1600" b="0" dirty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 smtClean="0"/>
                <a:t>f</a:t>
              </a:r>
              <a:endParaRPr lang="de-DE" altLang="de-DE" sz="1800" b="0" dirty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Arrays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marL="520700" indent="-342900"/>
            <a:r>
              <a:rPr lang="en-US" b="1" smtClean="0"/>
              <a:t>Eingebautes Sprachfeature</a:t>
            </a:r>
            <a:r>
              <a:rPr lang="en-US" smtClean="0"/>
              <a:t> mit speziellem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operator[]</a:t>
            </a:r>
            <a:r>
              <a:rPr lang="en-US" smtClean="0">
                <a:cs typeface="Consolas" panose="020B0609020204030204" pitchFamily="49" charset="0"/>
              </a:rPr>
              <a:t> /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smtClean="0"/>
              <a:t>-Attribut</a:t>
            </a:r>
          </a:p>
          <a:p>
            <a:pPr marL="520700" indent="-342900"/>
            <a:r>
              <a:rPr lang="en-US" smtClean="0"/>
              <a:t>Zusammenhängender Speicher (enthält Werte (int,…) oder Referenzen)</a:t>
            </a:r>
          </a:p>
          <a:p>
            <a:pPr marL="520700" indent="-342900"/>
            <a:r>
              <a:rPr lang="en-US" b="1" smtClean="0"/>
              <a:t>Beispiel</a:t>
            </a:r>
            <a:r>
              <a:rPr lang="en-US" smtClean="0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len = x.length; // 6</a:t>
            </a:r>
          </a:p>
          <a:p>
            <a:pPr marL="692150" lvl="1" indent="-342900"/>
            <a:endParaRPr lang="en-US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pPr marL="520700" indent="-342900"/>
            <a:r>
              <a:rPr lang="en-US" b="1" smtClean="0"/>
              <a:t>Syntactic Sugar</a:t>
            </a:r>
            <a:r>
              <a:rPr lang="en-US" smtClean="0"/>
              <a:t>: Array = Pointer auf zusammenhängenden Speicherbereich</a:t>
            </a:r>
          </a:p>
          <a:p>
            <a:pPr marL="520700" indent="-342900"/>
            <a:r>
              <a:rPr lang="en-US" b="1" smtClean="0"/>
              <a:t>Problem</a:t>
            </a:r>
            <a:r>
              <a:rPr lang="en-US" smtClean="0"/>
              <a:t>: Längeninformation werden nicht explizit gespeichert</a:t>
            </a:r>
            <a:endParaRPr lang="en-US" smtClean="0">
              <a:sym typeface="Wingdings" panose="05000000000000000000" pitchFamily="2" charset="2"/>
            </a:endParaRPr>
          </a:p>
          <a:p>
            <a:pPr marL="520700" indent="-342900"/>
            <a:r>
              <a:rPr lang="en-US" b="1" smtClean="0">
                <a:sym typeface="Wingdings" panose="05000000000000000000" pitchFamily="2" charset="2"/>
              </a:rPr>
              <a:t>Gefahr</a:t>
            </a:r>
            <a:r>
              <a:rPr lang="en-US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en-US" b="1"/>
              <a:t>Beispiel</a:t>
            </a:r>
            <a:r>
              <a:rPr lang="en-US"/>
              <a:t>: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int* myArray = {</a:t>
            </a:r>
            <a:r>
              <a:rPr lang="en-US"/>
              <a:t>1, 1, 2, 3, 5, 8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x2 = myArray[2];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x77 = *(myArray + 77); // Danger!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mtClean="0"/>
              <a:t>-Operator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b="1" smtClean="0"/>
              <a:t>-Operator</a:t>
            </a:r>
          </a:p>
          <a:p>
            <a:pPr lvl="1"/>
            <a:r>
              <a:rPr lang="en-US" smtClean="0"/>
              <a:t>… liefert die Größe (in Byte) einer Variable eines bestimmten Typs.</a:t>
            </a:r>
          </a:p>
          <a:p>
            <a:pPr lvl="1"/>
            <a:r>
              <a:rPr lang="en-US" smtClean="0"/>
              <a:t>Aufruf über Typ oder konkrete Variable möglich</a:t>
            </a:r>
          </a:p>
          <a:p>
            <a:r>
              <a:rPr lang="en-US" b="1"/>
              <a:t>Datentyp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/>
              <a:t>Standard-STL-Datentyp, um Objektgrößen in Byte zu speichern</a:t>
            </a:r>
          </a:p>
          <a:p>
            <a:pPr lvl="1"/>
            <a:r>
              <a:rPr lang="en-US" smtClean="0"/>
              <a:t>Ist immer groß genug, um das größtmögliche Objekt auf der jeweiligen Plattform zu speichern.</a:t>
            </a:r>
            <a:endParaRPr lang="en-US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Zusammenfassung: Variablentypen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Werttypen </a:t>
            </a:r>
            <a:r>
              <a:rPr lang="en-US" smtClean="0"/>
              <a:t>(enden weder auf &amp;,*,[])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Variablen mit </a:t>
            </a:r>
            <a:r>
              <a:rPr lang="en-US" b="1" smtClean="0">
                <a:solidFill>
                  <a:srgbClr val="000000"/>
                </a:solidFill>
              </a:rPr>
              <a:t>Werttyp 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z.B. 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Building(3);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smtClean="0"/>
              <a:t>Referenztypen </a:t>
            </a:r>
            <a:r>
              <a:rPr lang="en-US" smtClean="0"/>
              <a:t>(enden auf &amp;)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Variable </a:t>
            </a:r>
            <a:r>
              <a:rPr lang="en-US" smtClean="0">
                <a:solidFill>
                  <a:srgbClr val="000000"/>
                </a:solidFill>
              </a:rPr>
              <a:t>mit </a:t>
            </a:r>
            <a:r>
              <a:rPr lang="en-US" b="1" smtClean="0">
                <a:solidFill>
                  <a:srgbClr val="000000"/>
                </a:solidFill>
              </a:rPr>
              <a:t>Referenz-Typ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en-US" smtClean="0">
                <a:solidFill>
                  <a:srgbClr val="000000"/>
                </a:solidFill>
              </a:rPr>
              <a:t> ist ein Alias für ein Objekt vom Typ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z.B. 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&amp;y = x;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smtClean="0"/>
              <a:t>Pointer-Typen </a:t>
            </a:r>
            <a:r>
              <a:rPr lang="en-US" smtClean="0"/>
              <a:t>(enden auf *)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Variable mit </a:t>
            </a:r>
            <a:r>
              <a:rPr lang="en-US" b="1" smtClean="0">
                <a:solidFill>
                  <a:srgbClr val="000000"/>
                </a:solidFill>
              </a:rPr>
              <a:t>Pointer-Typ 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en-US" smtClean="0">
                <a:solidFill>
                  <a:srgbClr val="000000"/>
                </a:solidFill>
              </a:rPr>
              <a:t> verweist </a:t>
            </a:r>
            <a:r>
              <a:rPr lang="en-US">
                <a:solidFill>
                  <a:srgbClr val="000000"/>
                </a:solidFill>
              </a:rPr>
              <a:t>auf </a:t>
            </a:r>
            <a:r>
              <a:rPr lang="en-US" smtClean="0">
                <a:solidFill>
                  <a:srgbClr val="000000"/>
                </a:solidFill>
              </a:rPr>
              <a:t>eine Speicherstelle, die einen X-Wert/-Objekt enthält.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z.B. 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new int(3);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smtClean="0"/>
              <a:t>Array-Typen </a:t>
            </a:r>
            <a:r>
              <a:rPr lang="en-US" smtClean="0"/>
              <a:t>(enden auf </a:t>
            </a:r>
            <a:r>
              <a:rPr lang="en-US"/>
              <a:t>[], Syntactic Sugar)</a:t>
            </a:r>
            <a:endParaRPr lang="en-US" smtClean="0"/>
          </a:p>
          <a:p>
            <a:pPr marL="514350" lvl="1" indent="-342900"/>
            <a:r>
              <a:rPr lang="en-US" smtClean="0"/>
              <a:t>Variable mit </a:t>
            </a:r>
            <a:r>
              <a:rPr lang="en-US" b="1" smtClean="0"/>
              <a:t>Array-Typ 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en-US" smtClean="0"/>
              <a:t> verweist auf ein Array, dessen Elemente den Typ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mtClean="0"/>
              <a:t> haben, und ist äquivalent zu Typ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en-US" smtClean="0"/>
              <a:t>.</a:t>
            </a:r>
          </a:p>
          <a:p>
            <a:pPr marL="514350" lvl="1" indent="-342900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}; int *x2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1,1,2,3,5};</a:t>
            </a:r>
          </a:p>
        </p:txBody>
      </p:sp>
    </p:spTree>
    <p:extLst>
      <p:ext uri="{BB962C8B-B14F-4D97-AF65-F5344CB8AC3E}">
        <p14:creationId xmlns:p14="http://schemas.microsoft.com/office/powerpoint/2010/main" val="23103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smtClean="0"/>
              <a:t>09:00 – ca. 16:00 im Electronic Classroom (S3|21 1)</a:t>
            </a:r>
            <a:br>
              <a:rPr lang="de-DE" smtClean="0"/>
            </a:br>
            <a:endParaRPr lang="de-DE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smtClean="0"/>
              <a:t>Ausnahmen </a:t>
            </a:r>
            <a:r>
              <a:rPr lang="de-DE" b="1" smtClean="0"/>
              <a:t>persönlich genehmigen lassen </a:t>
            </a:r>
            <a:r>
              <a:rPr lang="de-DE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smtClean="0"/>
              <a:t>Wer </a:t>
            </a:r>
            <a:r>
              <a:rPr lang="de-DE" b="1" smtClean="0"/>
              <a:t>mehr als 2 Kontrollen </a:t>
            </a:r>
            <a:r>
              <a:rPr lang="de-DE" smtClean="0"/>
              <a:t>fehlt (</a:t>
            </a:r>
            <a:r>
              <a:rPr lang="de-DE" b="1" smtClean="0"/>
              <a:t>egal wieso</a:t>
            </a:r>
            <a:r>
              <a:rPr lang="de-DE" smtClean="0"/>
              <a:t>), darf leider 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smtClean="0"/>
              <a:t>Anwesenheitsbescheinigung </a:t>
            </a:r>
            <a:r>
              <a:rPr lang="de-DE" b="1" smtClean="0"/>
              <a:t>kann</a:t>
            </a:r>
            <a:r>
              <a:rPr lang="de-DE" smtClean="0"/>
              <a:t> in folgende Jahre </a:t>
            </a:r>
            <a:r>
              <a:rPr lang="de-DE" b="1" smtClean="0"/>
              <a:t>"mitgenommen"</a:t>
            </a:r>
            <a:r>
              <a:rPr lang="de-DE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smtClean="0"/>
              <a:t>Philipp Joncyzk		(Übung, Moodle)</a:t>
            </a:r>
          </a:p>
          <a:p>
            <a:pPr lvl="1" eaLnBrk="1" hangingPunct="1">
              <a:defRPr/>
            </a:pPr>
            <a:endParaRPr lang="de-DE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Zusammenfassung: Zuweisung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Was passiert bei der Zuweisung zwischen verschiedenen Variablentypen</a:t>
            </a:r>
            <a:r>
              <a:rPr lang="en-US" b="1" smtClean="0"/>
              <a:t>?</a:t>
            </a:r>
          </a:p>
          <a:p>
            <a:pPr lvl="1"/>
            <a:r>
              <a:rPr lang="en-US" smtClean="0"/>
              <a:t>[LHS-Typ] x = [Operator] [RHS-Typ] y;</a:t>
            </a:r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marL="9525" indent="0">
              <a:buNone/>
            </a:pPr>
            <a:r>
              <a:rPr lang="en-US" smtClean="0"/>
              <a:t>(1) </a:t>
            </a:r>
            <a:r>
              <a:rPr lang="en-US" b="1" smtClean="0"/>
              <a:t>Adressoperator</a:t>
            </a:r>
            <a:r>
              <a:rPr lang="en-US" smtClean="0"/>
              <a:t> kann nur auf "benamte" Objekte angewandt werden (z.B. Variablen), nicht aber auf anonyme Objekte und Literale (z.B.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en-US" smtClean="0"/>
              <a:t>, 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en-US" smtClean="0"/>
              <a:t>)</a:t>
            </a:r>
            <a:endParaRPr lang="en-US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34209"/>
              </p:ext>
            </p:extLst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65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Wann braucht </a:t>
            </a:r>
            <a:r>
              <a:rPr lang="de-DE" altLang="de-DE" sz="1800" b="0" dirty="0"/>
              <a:t>man wirklich Zeiger?  </a:t>
            </a: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Wieso </a:t>
            </a:r>
            <a:r>
              <a:rPr lang="de-DE" altLang="de-DE" sz="1800" b="0" dirty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Unveränderlichkeit - </a:t>
            </a:r>
            <a:r>
              <a:rPr lang="de-DE" altLang="de-DE" i="1" dirty="0" err="1" smtClean="0"/>
              <a:t>const</a:t>
            </a:r>
            <a:endParaRPr lang="de-DE" altLang="de-DE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dirty="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dirty="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dirty="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 dirty="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u="sng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dirty="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 dirty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 dirty="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dirty="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 dirty="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Einmalige, sofortige Definition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Zeiger auf Konstante</a:t>
            </a:r>
            <a:endParaRPr lang="en-US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Unveränderlicher Zeiger</a:t>
            </a:r>
            <a:endParaRPr lang="en-US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vs.</a:t>
            </a:r>
            <a:endParaRPr lang="en-US" b="1" dirty="0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Unveränderlicher Zeiger auf Konstante:</a:t>
            </a:r>
            <a:endParaRPr lang="en-US" b="1" dirty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- </a:t>
            </a:r>
            <a:r>
              <a:rPr lang="de-DE" i="1" dirty="0" err="1" smtClean="0">
                <a:solidFill>
                  <a:schemeClr val="bg1"/>
                </a:solidFill>
              </a:rPr>
              <a:t>const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 bezieht sich immer auf </a:t>
            </a:r>
            <a:r>
              <a:rPr lang="de-DE" smtClean="0">
                <a:solidFill>
                  <a:schemeClr val="bg1"/>
                </a:solidFill>
              </a:rPr>
              <a:t>das "Nächstliegende".</a:t>
            </a:r>
            <a:endParaRPr lang="de-DE" dirty="0" smtClean="0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- Lese von rechts nach links.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dirty="0" smtClean="0">
                <a:solidFill>
                  <a:srgbClr val="005AA9"/>
                </a:solidFill>
              </a:rPr>
              <a:t>!</a:t>
            </a:r>
            <a:endParaRPr lang="en-US" sz="9000" b="1" dirty="0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 Correctness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Ein </a:t>
            </a:r>
            <a:r>
              <a:rPr lang="en-US" b="1" smtClean="0"/>
              <a:t>Programm ist </a:t>
            </a:r>
            <a:r>
              <a:rPr lang="en-US" b="1"/>
              <a:t>"const correct"</a:t>
            </a:r>
            <a:r>
              <a:rPr lang="en-US" b="1" smtClean="0"/>
              <a:t>, wenn unveränderliche (d.h. als unverändlich gemeinte) Objekte durch das Programm auch nicht verändert werden</a:t>
            </a:r>
            <a:r>
              <a:rPr lang="en-US" smtClean="0"/>
              <a:t>.</a:t>
            </a:r>
          </a:p>
          <a:p>
            <a:endParaRPr lang="en-US"/>
          </a:p>
          <a:p>
            <a:r>
              <a:rPr lang="en-US" smtClean="0"/>
              <a:t>Wird in C++ durch das </a:t>
            </a:r>
            <a:r>
              <a:rPr lang="en-US" b="1" smtClean="0"/>
              <a:t>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b="1" smtClean="0"/>
              <a:t> </a:t>
            </a:r>
            <a:r>
              <a:rPr lang="en-US" smtClean="0"/>
              <a:t>(für Typen und Funktionen) sichergestellt.</a:t>
            </a:r>
          </a:p>
          <a:p>
            <a:endParaRPr lang="en-US"/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</a:t>
            </a:r>
            <a:r>
              <a:rPr lang="en-US" smtClean="0"/>
              <a:t> und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/>
              <a:t> entsprechen </a:t>
            </a:r>
            <a:r>
              <a:rPr lang="en-US" b="1" smtClean="0"/>
              <a:t>zur Compile-Zeit </a:t>
            </a:r>
            <a:r>
              <a:rPr lang="en-US" smtClean="0"/>
              <a:t>verschiedenen Typen</a:t>
            </a:r>
            <a:r>
              <a:rPr lang="en-US" b="1" smtClean="0"/>
              <a:t>, zur Laufzeit </a:t>
            </a:r>
            <a:r>
              <a:rPr lang="en-US" smtClean="0"/>
              <a:t>jedoch wird kein Unterschied gemacht</a:t>
            </a:r>
          </a:p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/>
              <a:t>Eine </a:t>
            </a:r>
            <a:r>
              <a:rPr lang="de-DE" altLang="de-DE" b="1"/>
              <a:t>Referenz </a:t>
            </a:r>
            <a:r>
              <a:rPr lang="de-DE" altLang="de-DE"/>
              <a:t>ist ein </a:t>
            </a:r>
            <a:r>
              <a:rPr lang="de-DE" altLang="de-DE" b="1"/>
              <a:t>Alias auf eine Variable </a:t>
            </a:r>
            <a:endParaRPr lang="de-DE" altLang="de-DE" b="1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smtClean="0"/>
              <a:t>Sie </a:t>
            </a:r>
            <a:r>
              <a:rPr lang="de-DE" altLang="de-DE"/>
              <a:t>braucht </a:t>
            </a:r>
            <a:r>
              <a:rPr lang="de-DE" altLang="de-DE" b="1"/>
              <a:t>nicht </a:t>
            </a:r>
            <a:r>
              <a:rPr lang="de-DE" altLang="de-DE" b="1" i="1"/>
              <a:t>zwangsweise </a:t>
            </a:r>
            <a:r>
              <a:rPr lang="de-DE" altLang="de-DE" b="1"/>
              <a:t>eigenen Speicher </a:t>
            </a:r>
            <a:r>
              <a:rPr lang="de-DE" altLang="de-DE"/>
              <a:t>(bspw. innerhalb einer </a:t>
            </a:r>
            <a:r>
              <a:rPr lang="de-DE" altLang="de-DE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smtClean="0"/>
              <a:t>Sie </a:t>
            </a:r>
            <a:r>
              <a:rPr lang="de-DE" altLang="de-DE"/>
              <a:t>verhält sich </a:t>
            </a:r>
            <a:r>
              <a:rPr lang="de-DE" altLang="de-DE" b="1"/>
              <a:t>wie ein </a:t>
            </a:r>
            <a:r>
              <a:rPr lang="de-DE" altLang="de-DE" b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/>
              <a:t>-Pointer</a:t>
            </a:r>
            <a:r>
              <a:rPr lang="de-DE" altLang="de-DE" b="1" smtClean="0"/>
              <a:t>.</a:t>
            </a:r>
          </a:p>
          <a:p>
            <a:pPr marL="0" indent="0">
              <a:buNone/>
            </a:pPr>
            <a:endParaRPr lang="en-US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Beispiel</a:t>
            </a:r>
            <a:r>
              <a:rPr lang="en-US" dirty="0" smtClean="0"/>
              <a:t>: Asterisk und Ampersand</a:t>
            </a:r>
            <a:endParaRPr lang="en-US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15929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Asterisk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dirty="0" smtClean="0"/>
                        <a:t>*)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Ampersand (&amp;)</a:t>
                      </a:r>
                      <a:endParaRPr lang="en-US" dirty="0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Typ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dirty="0" smtClean="0"/>
                        <a:t>Operator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dirty="0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10){};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dirty="0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){};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*</a:t>
              </a: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smtClean="0"/>
              <a:t>Zusammenfassung: Rolle von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altLang="de-DE" smtClean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i;	CONST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     CONST                 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     CONST                 CONST</a:t>
            </a:r>
            <a:endParaRPr lang="de-DE" altLang="de-DE" sz="16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77777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*iP;</a:t>
              </a:r>
              <a:endParaRPr lang="de-DE" altLang="de-DE" sz="1600" b="0" dirty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24" idx="2"/>
            <a:endCxn id="9220" idx="2"/>
          </p:cNvCxnSpPr>
          <p:nvPr/>
        </p:nvCxnSpPr>
        <p:spPr bwMode="auto">
          <a:xfrm rot="5400000">
            <a:off x="6217577" y="823553"/>
            <a:ext cx="5195" cy="3100547"/>
          </a:xfrm>
          <a:prstGeom prst="bentConnector3">
            <a:avLst>
              <a:gd name="adj1" fmla="val 4500385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dirty="0" smtClean="0">
                <a:cs typeface="Consolas" panose="020B0609020204030204" pitchFamily="49" charset="0"/>
              </a:rPr>
              <a:t> </a:t>
            </a:r>
            <a:r>
              <a:rPr lang="de-DE" altLang="de-DE" dirty="0" smtClean="0"/>
              <a:t>bei Objekten</a:t>
            </a:r>
            <a:endParaRPr lang="de-DE" altLang="de-DE" i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dirty="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Verändert den Zustand des Objekts nicht 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(</a:t>
            </a:r>
            <a:r>
              <a:rPr lang="de-DE" b="1" dirty="0">
                <a:solidFill>
                  <a:schemeClr val="bg1"/>
                </a:solidFill>
              </a:rPr>
              <a:t>Read-</a:t>
            </a:r>
            <a:r>
              <a:rPr lang="de-DE" b="1" dirty="0" err="1">
                <a:solidFill>
                  <a:schemeClr val="bg1"/>
                </a:solidFill>
              </a:rPr>
              <a:t>only</a:t>
            </a:r>
            <a:r>
              <a:rPr lang="de-DE" b="1" dirty="0">
                <a:solidFill>
                  <a:schemeClr val="bg1"/>
                </a:solidFill>
              </a:rPr>
              <a:t>-Zugriff)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dirty="0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dürfen </a:t>
            </a:r>
            <a:r>
              <a:rPr lang="de-DE" b="1" dirty="0">
                <a:solidFill>
                  <a:schemeClr val="bg1"/>
                </a:solidFill>
              </a:rPr>
              <a:t>nur </a:t>
            </a:r>
            <a:r>
              <a:rPr lang="de-DE" b="1" dirty="0" err="1">
                <a:solidFill>
                  <a:schemeClr val="bg1"/>
                </a:solidFill>
              </a:rPr>
              <a:t>const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Overloading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smtClean="0"/>
              <a:t>Überladung</a:t>
            </a:r>
            <a:r>
              <a:rPr lang="en-US" smtClean="0"/>
              <a:t> von Methoden anhand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en-US"/>
              <a:t>T</a:t>
            </a:r>
            <a:r>
              <a:rPr lang="en-US" smtClean="0"/>
              <a:t>ypischerweise ähnliche oder identische Implementierung</a:t>
            </a:r>
            <a:endParaRPr lang="en-US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Intermezzo: </a:t>
            </a:r>
            <a:r>
              <a:rPr lang="de-DE" altLang="de-DE" dirty="0" err="1" smtClean="0"/>
              <a:t>const</a:t>
            </a:r>
            <a:endParaRPr lang="de-DE" altLang="de-DE" i="1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en-US" sz="160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err="1" smtClean="0"/>
              <a:t>Unveränderliches</a:t>
            </a:r>
            <a:r>
              <a:rPr lang="en-US" sz="1600" dirty="0" smtClean="0"/>
              <a:t> </a:t>
            </a:r>
            <a:r>
              <a:rPr lang="en-US" sz="1600" dirty="0" err="1" smtClean="0"/>
              <a:t>Attribut</a:t>
            </a:r>
            <a:r>
              <a:rPr lang="en-US" sz="1600" dirty="0" smtClean="0"/>
              <a:t> </a:t>
            </a:r>
            <a:r>
              <a:rPr lang="en-US" sz="1600" smtClean="0"/>
              <a:t>(-&gt; Initialisierungsliste </a:t>
            </a:r>
            <a:r>
              <a:rPr lang="en-US" sz="1600" dirty="0" err="1" smtClean="0"/>
              <a:t>nötig</a:t>
            </a:r>
            <a:r>
              <a:rPr lang="en-US" sz="1600" dirty="0" smtClean="0"/>
              <a:t>!)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err="1" smtClean="0"/>
              <a:t>Konstante</a:t>
            </a:r>
            <a:r>
              <a:rPr lang="en-US" sz="1600" dirty="0" smtClean="0"/>
              <a:t> (</a:t>
            </a:r>
            <a:r>
              <a:rPr lang="en-US" sz="1600" dirty="0" err="1" smtClean="0"/>
              <a:t>innerhalb</a:t>
            </a:r>
            <a:r>
              <a:rPr lang="en-US" sz="1600" dirty="0" smtClean="0"/>
              <a:t> </a:t>
            </a:r>
            <a:r>
              <a:rPr lang="en-US" sz="1600" dirty="0" err="1" smtClean="0"/>
              <a:t>oder</a:t>
            </a:r>
            <a:r>
              <a:rPr lang="en-US" sz="1600" dirty="0" smtClean="0"/>
              <a:t> </a:t>
            </a:r>
            <a:r>
              <a:rPr lang="en-US" sz="1600" dirty="0" err="1" smtClean="0"/>
              <a:t>außerhalb</a:t>
            </a:r>
            <a:r>
              <a:rPr lang="en-US" sz="1600" dirty="0" smtClean="0"/>
              <a:t> </a:t>
            </a:r>
            <a:r>
              <a:rPr lang="en-US" sz="1600" dirty="0" err="1" smtClean="0"/>
              <a:t>einer</a:t>
            </a:r>
            <a:r>
              <a:rPr lang="en-US" sz="1600" dirty="0" smtClean="0"/>
              <a:t> </a:t>
            </a:r>
            <a:r>
              <a:rPr lang="en-US" sz="1600" dirty="0" err="1" smtClean="0"/>
              <a:t>Klasse</a:t>
            </a:r>
            <a:r>
              <a:rPr lang="en-US" sz="1600" dirty="0" smtClean="0"/>
              <a:t>)</a:t>
            </a:r>
            <a:br>
              <a:rPr lang="en-US" sz="1600" dirty="0" smtClean="0"/>
            </a:b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u="sng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err="1" smtClean="0"/>
              <a:t>Methode</a:t>
            </a:r>
            <a:r>
              <a:rPr lang="en-US" sz="1600" dirty="0"/>
              <a:t>, die </a:t>
            </a:r>
            <a:r>
              <a:rPr lang="en-US" sz="1600" dirty="0" err="1" smtClean="0"/>
              <a:t>eine</a:t>
            </a:r>
            <a:r>
              <a:rPr lang="en-US" sz="1600" dirty="0" smtClean="0"/>
              <a:t> </a:t>
            </a:r>
            <a:r>
              <a:rPr lang="en-US" sz="1600" dirty="0" err="1" smtClean="0"/>
              <a:t>unveränderliche</a:t>
            </a:r>
            <a:r>
              <a:rPr lang="en-US" sz="1600" dirty="0" smtClean="0"/>
              <a:t> </a:t>
            </a:r>
            <a:r>
              <a:rPr lang="en-US" sz="1600" i="1" dirty="0" smtClean="0"/>
              <a:t>Elevator</a:t>
            </a:r>
            <a:r>
              <a:rPr lang="en-US" sz="1600" dirty="0" smtClean="0"/>
              <a:t>-</a:t>
            </a:r>
            <a:r>
              <a:rPr lang="en-US" sz="1600" dirty="0" err="1" smtClean="0"/>
              <a:t>Instanz</a:t>
            </a:r>
            <a:r>
              <a:rPr lang="en-US" sz="1600" dirty="0" smtClean="0"/>
              <a:t> </a:t>
            </a:r>
            <a:r>
              <a:rPr lang="en-US" sz="1600" dirty="0" err="1" smtClean="0"/>
              <a:t>liefert</a:t>
            </a:r>
            <a:r>
              <a:rPr lang="en-US" sz="1600" dirty="0" smtClean="0"/>
              <a:t> (1.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 und die </a:t>
            </a:r>
            <a:r>
              <a:rPr lang="en-US" sz="1600" dirty="0" err="1" smtClean="0"/>
              <a:t>umgebende</a:t>
            </a:r>
            <a:r>
              <a:rPr lang="en-US" sz="1600" dirty="0" smtClean="0"/>
              <a:t> </a:t>
            </a:r>
            <a:r>
              <a:rPr lang="en-US" sz="1600" dirty="0" err="1" smtClean="0"/>
              <a:t>Klasse</a:t>
            </a:r>
            <a:r>
              <a:rPr lang="en-US" sz="1600" dirty="0" smtClean="0"/>
              <a:t> </a:t>
            </a:r>
            <a:r>
              <a:rPr lang="en-US" sz="1600" i="1" dirty="0" smtClean="0"/>
              <a:t>Building</a:t>
            </a:r>
            <a:r>
              <a:rPr lang="en-US" sz="1600" dirty="0" smtClean="0"/>
              <a:t>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verändert</a:t>
            </a:r>
            <a:r>
              <a:rPr lang="en-US" sz="1600" dirty="0" smtClean="0"/>
              <a:t> (2.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).</a:t>
            </a:r>
            <a:br>
              <a:rPr lang="en-US" sz="1600" dirty="0" smtClean="0"/>
            </a:br>
            <a:endParaRPr lang="en-US" sz="1600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u="sng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 err="1" smtClean="0"/>
              <a:t>Funktionsparameter</a:t>
            </a:r>
            <a:r>
              <a:rPr lang="en-US" sz="1600" dirty="0" smtClean="0"/>
              <a:t> </a:t>
            </a:r>
            <a:r>
              <a:rPr lang="en-US" sz="1600" i="1" dirty="0" smtClean="0"/>
              <a:t>person</a:t>
            </a:r>
            <a:r>
              <a:rPr lang="en-US" sz="1600" dirty="0" smtClean="0"/>
              <a:t> </a:t>
            </a:r>
            <a:r>
              <a:rPr lang="en-US" sz="1600" dirty="0" err="1" smtClean="0"/>
              <a:t>als</a:t>
            </a:r>
            <a:r>
              <a:rPr lang="en-US" sz="1600" dirty="0" smtClean="0"/>
              <a:t> Pointer, der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neu</a:t>
            </a:r>
            <a:r>
              <a:rPr lang="en-US" sz="1600" dirty="0" smtClean="0"/>
              <a:t> </a:t>
            </a:r>
            <a:r>
              <a:rPr lang="en-US" sz="1600" dirty="0" err="1" smtClean="0"/>
              <a:t>zugewiesen</a:t>
            </a:r>
            <a:r>
              <a:rPr lang="en-US" sz="1600" dirty="0" smtClean="0"/>
              <a:t> </a:t>
            </a:r>
            <a:r>
              <a:rPr lang="en-US" sz="1600" dirty="0" err="1" smtClean="0"/>
              <a:t>werden</a:t>
            </a:r>
            <a:r>
              <a:rPr lang="en-US" sz="1600" dirty="0" smtClean="0"/>
              <a:t> </a:t>
            </a:r>
            <a:r>
              <a:rPr lang="en-US" sz="1600" dirty="0" err="1" smtClean="0"/>
              <a:t>kann</a:t>
            </a:r>
            <a:r>
              <a:rPr lang="en-US" sz="1600" dirty="0" smtClean="0"/>
              <a:t> (also </a:t>
            </a:r>
            <a:r>
              <a:rPr lang="en-US" sz="1600" dirty="0" err="1" smtClean="0"/>
              <a:t>kein</a:t>
            </a:r>
            <a:r>
              <a:rPr lang="en-US" sz="1600" dirty="0" smtClean="0"/>
              <a:t> </a:t>
            </a:r>
            <a:r>
              <a:rPr lang="en-US" sz="1600" i="1" dirty="0" smtClean="0"/>
              <a:t>person = new Person(), 2.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 und </a:t>
            </a:r>
            <a:r>
              <a:rPr lang="en-US" sz="1600" dirty="0" err="1" smtClean="0"/>
              <a:t>dessen</a:t>
            </a:r>
            <a:r>
              <a:rPr lang="en-US" sz="1600" dirty="0" smtClean="0"/>
              <a:t> </a:t>
            </a:r>
            <a:r>
              <a:rPr lang="en-US" sz="1600" dirty="0" err="1" smtClean="0"/>
              <a:t>Objekt</a:t>
            </a:r>
            <a:r>
              <a:rPr lang="en-US" sz="1600" dirty="0" smtClean="0"/>
              <a:t>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verändert</a:t>
            </a:r>
            <a:r>
              <a:rPr lang="en-US" sz="1600" dirty="0" smtClean="0"/>
              <a:t> </a:t>
            </a:r>
            <a:r>
              <a:rPr lang="en-US" sz="1600" dirty="0" err="1" smtClean="0"/>
              <a:t>werden</a:t>
            </a:r>
            <a:r>
              <a:rPr lang="en-US" sz="1600" dirty="0" smtClean="0"/>
              <a:t> </a:t>
            </a:r>
            <a:r>
              <a:rPr lang="en-US" sz="1600" dirty="0" err="1" smtClean="0"/>
              <a:t>kann</a:t>
            </a:r>
            <a:r>
              <a:rPr lang="en-US" sz="1600" dirty="0" smtClean="0"/>
              <a:t> (1.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Regeln für den Electronic Classroom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Die Hardware ist brandneu (die Tische leider nicht </a:t>
            </a:r>
            <a:r>
              <a:rPr lang="en-US" b="1" smtClean="0">
                <a:sym typeface="Wingdings" panose="05000000000000000000" pitchFamily="2" charset="2"/>
              </a:rPr>
              <a:t>).</a:t>
            </a:r>
          </a:p>
          <a:p>
            <a:endParaRPr lang="en-US">
              <a:sym typeface="Wingdings" panose="05000000000000000000" pitchFamily="2" charset="2"/>
            </a:endParaRPr>
          </a:p>
          <a:p>
            <a:r>
              <a:rPr lang="en-US" b="1" smtClean="0">
                <a:sym typeface="Wingdings" panose="05000000000000000000" pitchFamily="2" charset="2"/>
              </a:rPr>
              <a:t>Es gelten von der Pooladministration klare Regeln.</a:t>
            </a:r>
            <a:br>
              <a:rPr lang="en-US" b="1" smtClean="0">
                <a:sym typeface="Wingdings" panose="05000000000000000000" pitchFamily="2" charset="2"/>
              </a:rPr>
            </a:br>
            <a:r>
              <a:rPr lang="en-US" b="1" smtClean="0">
                <a:sym typeface="Wingdings" panose="05000000000000000000" pitchFamily="2" charset="2"/>
              </a:rPr>
              <a:t>Bitte…</a:t>
            </a:r>
          </a:p>
          <a:p>
            <a:pPr marL="457200" indent="-457200">
              <a:buAutoNum type="arabicPeriod"/>
            </a:pPr>
            <a:r>
              <a:rPr lang="en-US" smtClean="0">
                <a:sym typeface="Wingdings" panose="05000000000000000000" pitchFamily="2" charset="2"/>
              </a:rPr>
              <a:t>Kein Essen</a:t>
            </a:r>
          </a:p>
          <a:p>
            <a:pPr marL="457200" indent="-457200">
              <a:buAutoNum type="arabicPeriod"/>
            </a:pPr>
            <a:r>
              <a:rPr lang="en-US" smtClean="0">
                <a:sym typeface="Wingdings" panose="05000000000000000000" pitchFamily="2" charset="2"/>
              </a:rPr>
              <a:t>Kein Trinken</a:t>
            </a:r>
          </a:p>
          <a:p>
            <a:pPr marL="457200" indent="-457200">
              <a:buAutoNum type="arabicPeriod"/>
            </a:pPr>
            <a:r>
              <a:rPr lang="en-US" smtClean="0">
                <a:sym typeface="Wingdings" panose="05000000000000000000" pitchFamily="2" charset="2"/>
              </a:rPr>
              <a:t>Keine Kabel abmontieren / umstecken</a:t>
            </a:r>
          </a:p>
          <a:p>
            <a:pPr marL="457200" indent="-457200">
              <a:buAutoNum type="arabicPeriod"/>
            </a:pPr>
            <a:endParaRPr lang="en-US">
              <a:sym typeface="Wingdings" panose="05000000000000000000" pitchFamily="2" charset="2"/>
            </a:endParaRPr>
          </a:p>
          <a:p>
            <a:r>
              <a:rPr lang="en-US" b="1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soll ich konsequent </a:t>
            </a:r>
            <a:r>
              <a:rPr lang="de-DE" altLang="de-DE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dirty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Wann soll ich </a:t>
            </a:r>
            <a:r>
              <a:rPr lang="de-DE" altLang="de-DE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dirty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Was ist der Unterschied zu </a:t>
            </a:r>
            <a:r>
              <a:rPr lang="de-DE" alt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 dirty="0"/>
              <a:t> </a:t>
            </a:r>
            <a:r>
              <a:rPr lang="de-DE" altLang="de-DE" sz="1800" b="0" dirty="0"/>
              <a:t>in Java</a:t>
            </a:r>
            <a:r>
              <a:rPr lang="de-DE" altLang="de-DE" sz="1800" b="0" dirty="0" smtClean="0"/>
              <a:t>?</a:t>
            </a:r>
            <a:br>
              <a:rPr lang="de-DE" altLang="de-DE" sz="1800" b="0" dirty="0" smtClean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</a:t>
            </a:r>
            <a:r>
              <a:rPr lang="de-DE" altLang="de-DE" sz="1800" b="0" dirty="0" smtClean="0"/>
              <a:t>zwischen</a:t>
            </a:r>
            <a:br>
              <a:rPr lang="de-DE" altLang="de-DE" sz="1800" b="0" dirty="0" smtClean="0"/>
            </a:br>
            <a:r>
              <a:rPr lang="de-DE" altLang="de-DE" sz="1800" b="0" dirty="0" smtClean="0"/>
              <a:t>	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Zusammenfassung: Vorteile von const?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mtClean="0"/>
              <a:t>Compiler kann automatisch die Absichten des Programmierers statisch durchsetzen (es gibt einen guten Grund wieso etwas const sein soll!)</a:t>
            </a:r>
          </a:p>
          <a:p>
            <a:endParaRPr lang="de-DE" altLang="de-DE" smtClean="0"/>
          </a:p>
          <a:p>
            <a:r>
              <a:rPr lang="de-DE" altLang="de-DE" smtClean="0"/>
              <a:t>Compiler kann viele Optimierungen durchführen mit dem Wissen darüber, was const ist und was nicht</a:t>
            </a:r>
          </a:p>
          <a:p>
            <a:endParaRPr lang="de-DE" altLang="de-DE" smtClean="0"/>
          </a:p>
          <a:p>
            <a:r>
              <a:rPr lang="de-DE" altLang="de-DE" smtClean="0"/>
              <a:t>Absicht des Programms wird für den Leser "expliziter".</a:t>
            </a:r>
            <a:br>
              <a:rPr lang="de-DE" altLang="de-DE" smtClean="0"/>
            </a:br>
            <a:endParaRPr lang="de-DE" altLang="de-DE" smtClean="0"/>
          </a:p>
          <a:p>
            <a:r>
              <a:rPr lang="de-DE" altLang="de-DE" smtClean="0"/>
              <a:t>Wird für Objekte und Methoden sinnvoll verallgemeinert</a:t>
            </a:r>
          </a:p>
          <a:p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Intermezzo: 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dirty="0" smtClean="0"/>
              <a:t> und 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</a:t>
            </a:r>
            <a:r>
              <a:rPr lang="de-DE" altLang="de-DE" sz="1800" b="0" dirty="0" smtClean="0"/>
              <a:t>kann der </a:t>
            </a:r>
            <a:r>
              <a:rPr lang="de-DE" altLang="de-DE" sz="1800" dirty="0" err="1" smtClean="0"/>
              <a:t>Asterisk</a:t>
            </a:r>
            <a:r>
              <a:rPr lang="de-DE" altLang="de-DE" sz="1800" dirty="0" smtClean="0"/>
              <a:t> (</a:t>
            </a:r>
            <a:r>
              <a:rPr lang="de-DE" altLang="de-D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dirty="0" smtClean="0"/>
              <a:t>) </a:t>
            </a:r>
            <a:r>
              <a:rPr lang="de-DE" altLang="de-DE" sz="1800" b="0" dirty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 dirty="0"/>
              <a:t>kann </a:t>
            </a:r>
            <a:r>
              <a:rPr lang="de-DE" altLang="de-DE" sz="1800" b="0" dirty="0" smtClean="0"/>
              <a:t>das </a:t>
            </a:r>
            <a:r>
              <a:rPr lang="de-DE" altLang="de-DE" sz="1800" dirty="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dirty="0" smtClean="0"/>
              <a:t>im </a:t>
            </a:r>
            <a:r>
              <a:rPr lang="de-DE" altLang="de-DE" sz="1800" b="0" dirty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(Kopier-)Konstruktor, Zuweisung </a:t>
            </a:r>
            <a:r>
              <a:rPr lang="en-US" dirty="0" smtClean="0"/>
              <a:t>und </a:t>
            </a:r>
            <a:r>
              <a:rPr lang="en-US" dirty="0" err="1" smtClean="0"/>
              <a:t>Destruktor</a:t>
            </a:r>
            <a:endParaRPr lang="en-US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Konstruktor, Destruktor und </a:t>
            </a:r>
            <a:r>
              <a:rPr lang="de-DE" altLang="de-DE" dirty="0" err="1" smtClean="0"/>
              <a:t>Copy</a:t>
            </a:r>
            <a:r>
              <a:rPr lang="de-DE" altLang="de-DE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284280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7F0055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 dirty="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 dirty="0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 dirty="0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dirty="0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 dirty="0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 dirty="0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dirty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dirty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dirty="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/>
              <a:t>Konstruktor</a:t>
            </a:r>
            <a:r>
              <a:rPr lang="de-DE" dirty="0"/>
              <a:t> </a:t>
            </a:r>
            <a:r>
              <a:rPr lang="de-DE" dirty="0" smtClean="0">
                <a:solidFill>
                  <a:schemeClr val="bg1"/>
                </a:solidFill>
              </a:rPr>
              <a:t>mit </a:t>
            </a:r>
            <a:r>
              <a:rPr lang="de-DE" b="1" dirty="0" smtClean="0">
                <a:solidFill>
                  <a:schemeClr val="bg1"/>
                </a:solidFill>
              </a:rPr>
              <a:t>Initialisierungsliste</a:t>
            </a:r>
            <a:r>
              <a:rPr lang="de-DE" dirty="0" smtClean="0">
                <a:solidFill>
                  <a:schemeClr val="bg1"/>
                </a:solidFill>
              </a:rPr>
              <a:t> (Reihenfolge beachten!)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</a:rPr>
              <a:t>Copy-Konstruktor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Initialisierungslisten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mtClean="0"/>
              <a:t>Initialisierungslisten haben mit C++11 eine </a:t>
            </a:r>
            <a:r>
              <a:rPr lang="en-US" b="1" smtClean="0"/>
              <a:t>zweite Bedeutung </a:t>
            </a:r>
            <a:r>
              <a:rPr lang="en-US" smtClean="0"/>
              <a:t>erhalten: Mittels Array-ähnlicher Syntax können jetzt Datenstrukturen leichter initialisiert werden.</a:t>
            </a:r>
            <a:endParaRPr lang="en-US"/>
          </a:p>
          <a:p>
            <a:pPr marL="342900" indent="-342900">
              <a:buFontTx/>
              <a:buChar char="-"/>
            </a:pPr>
            <a:r>
              <a:rPr lang="en-US" b="1" smtClean="0"/>
              <a:t>Klassisch: </a:t>
            </a:r>
            <a:r>
              <a:rPr lang="en-US" smtClean="0"/>
              <a:t>Pflicht bei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-Attributen und Referenzen im </a:t>
            </a:r>
            <a:r>
              <a:rPr lang="en-US" smtClean="0"/>
              <a:t>Konstruktor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Floor::Floor(std::string label, int number)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: label(label), number(number) {}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b="1" smtClean="0"/>
              <a:t>In C++11: </a:t>
            </a:r>
            <a:r>
              <a:rPr lang="en-US" smtClean="0"/>
              <a:t>{} als Syntactic Sugar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std::vector&lt;int&gt; v =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std::vector&lt;int&gt;({7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, 5, 16, 8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::vector&lt;int&gt; v = {7, 5, 16, 8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692150" lvl="1" indent="-342900">
              <a:buFontTx/>
              <a:buChar char="-"/>
            </a:pP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203848" y="6093296"/>
            <a:ext cx="5508104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std::initializer_list: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860032" y="4797152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implizierter Konstruktoraufruf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Delegating Constructors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marL="520700" indent="-342900"/>
            <a:r>
              <a:rPr lang="en-US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en-US"/>
              <a:t>Beispiel: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public Floor() { this("default", 1);}</a:t>
            </a:r>
          </a:p>
          <a:p>
            <a:pPr marL="520700" indent="-342900"/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pPr marL="520700" indent="-342900"/>
            <a:r>
              <a:rPr lang="en-US"/>
              <a:t>V</a:t>
            </a:r>
            <a:r>
              <a:rPr lang="en-US" smtClean="0"/>
              <a:t>or C++11: kann/muss Basisklassen initialisieren</a:t>
            </a:r>
          </a:p>
          <a:p>
            <a:pPr marL="692150" lvl="1" indent="-34290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Base("default") {}</a:t>
            </a:r>
          </a:p>
          <a:p>
            <a:pPr marL="692150" lvl="1" indent="-342900"/>
            <a:r>
              <a:rPr lang="en-US"/>
              <a:t>Kann aber </a:t>
            </a:r>
            <a:r>
              <a:rPr lang="en-US" smtClean="0"/>
              <a:t>nicht an Konstruktoren der eigenen Klasse delegieren.</a:t>
            </a:r>
            <a:endParaRPr lang="en-US"/>
          </a:p>
          <a:p>
            <a:pPr marL="520700" indent="-342900"/>
            <a:r>
              <a:rPr lang="en-US"/>
              <a:t>S</a:t>
            </a:r>
            <a:r>
              <a:rPr lang="en-US" smtClean="0"/>
              <a:t>eit C++11: Konstruktoraufruf auf eigene Klasse möglich</a:t>
            </a:r>
          </a:p>
          <a:p>
            <a:pPr marL="692150" lvl="1" indent="-34290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Floor("default", 1) {}</a:t>
            </a:r>
          </a:p>
          <a:p>
            <a:pPr marL="692150" lvl="1" indent="-342900">
              <a:buFontTx/>
              <a:buChar char="-"/>
            </a:pP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Parameter werden in C++ </a:t>
            </a:r>
            <a:r>
              <a:rPr lang="de-DE" altLang="de-DE" sz="2200" dirty="0"/>
              <a:t>immer</a:t>
            </a:r>
            <a:r>
              <a:rPr lang="de-DE" altLang="de-DE" sz="2200" b="0" dirty="0"/>
              <a:t> per Wert übergeben (</a:t>
            </a:r>
            <a:r>
              <a:rPr lang="de-DE" altLang="de-DE" sz="2200" dirty="0"/>
              <a:t>Call </a:t>
            </a:r>
            <a:r>
              <a:rPr lang="de-DE" altLang="de-DE" sz="2200" dirty="0" err="1"/>
              <a:t>by</a:t>
            </a:r>
            <a:r>
              <a:rPr lang="de-DE" altLang="de-DE" sz="2200" dirty="0"/>
              <a:t> Value</a:t>
            </a:r>
            <a:r>
              <a:rPr lang="de-DE" altLang="de-DE" sz="2200" b="0" dirty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dirty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iWorkOnACopy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 dirty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 dirty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Copy-Konstruktor</a:t>
            </a:r>
            <a:r>
              <a:rPr lang="de-DE" dirty="0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 wird automatisch zerstört wenn </a:t>
            </a:r>
            <a:r>
              <a:rPr lang="de-DE" i="1" dirty="0" err="1" smtClean="0">
                <a:solidFill>
                  <a:schemeClr val="bg1"/>
                </a:solidFill>
              </a:rPr>
              <a:t>iUseACopy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zu </a:t>
            </a:r>
            <a:r>
              <a:rPr lang="de-DE" i="1" dirty="0" err="1">
                <a:solidFill>
                  <a:schemeClr val="bg1"/>
                </a:solidFill>
              </a:rPr>
              <a:t>main</a:t>
            </a:r>
            <a:r>
              <a:rPr lang="de-DE" dirty="0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 smtClean="0"/>
              <a:t>Kopieren bei der Übergabe ist oft nicht gewollt. Lösungsmöglichkeiten:</a:t>
            </a:r>
            <a:endParaRPr lang="de-DE" altLang="de-DE" sz="22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		(1</a:t>
            </a:r>
            <a:r>
              <a:rPr lang="de-DE" altLang="de-DE" sz="2200" b="0" dirty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 dirty="0"/>
              <a:t>(</a:t>
            </a:r>
            <a:r>
              <a:rPr lang="de-DE" altLang="de-DE" sz="2200" dirty="0"/>
              <a:t>Call </a:t>
            </a:r>
            <a:r>
              <a:rPr lang="de-DE" altLang="de-DE" sz="2200" dirty="0" err="1"/>
              <a:t>by</a:t>
            </a:r>
            <a:r>
              <a:rPr lang="de-DE" altLang="de-DE" sz="2200" dirty="0"/>
              <a:t> Reference</a:t>
            </a:r>
            <a:r>
              <a:rPr lang="de-DE" altLang="de-DE" sz="2200" b="0" dirty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38933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dirty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 dirty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wird keine Kopie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dirty="0" err="1" smtClean="0">
                <a:solidFill>
                  <a:schemeClr val="bg1"/>
                </a:solidFill>
              </a:rPr>
              <a:t>iUseAReference</a:t>
            </a:r>
            <a:r>
              <a:rPr lang="de-DE" dirty="0" smtClean="0">
                <a:solidFill>
                  <a:schemeClr val="bg1"/>
                </a:solidFill>
              </a:rPr>
              <a:t> kann </a:t>
            </a:r>
            <a:r>
              <a:rPr lang="de-DE" dirty="0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dirty="0" smtClean="0">
                <a:solidFill>
                  <a:srgbClr val="005AA9"/>
                </a:solidFill>
              </a:rPr>
              <a:t>!</a:t>
            </a:r>
            <a:endParaRPr lang="en-US" sz="9000" b="1" dirty="0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  <p:bldP spid="21511" grpId="0" animBg="1"/>
      <p:bldP spid="21512" grpId="0"/>
      <p:bldP spid="16" grpId="0" animBg="1"/>
      <p:bldP spid="18" grpId="0" animBg="1"/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197069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dirty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		(2</a:t>
            </a:r>
            <a:r>
              <a:rPr lang="de-DE" altLang="de-DE" sz="2200" b="0" dirty="0" smtClean="0"/>
              <a:t>) </a:t>
            </a:r>
            <a:r>
              <a:rPr lang="de-DE" altLang="de-DE" sz="2200" b="0" dirty="0"/>
              <a:t>Übergabe per </a:t>
            </a:r>
            <a:r>
              <a:rPr lang="de-DE" altLang="de-DE" sz="2200" i="1" dirty="0" err="1"/>
              <a:t>const</a:t>
            </a:r>
            <a:r>
              <a:rPr lang="de-DE" altLang="de-DE" sz="2200" dirty="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Dies </a:t>
            </a:r>
            <a:r>
              <a:rPr lang="de-DE" b="1" dirty="0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 dirty="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16531</Words>
  <Application>Microsoft Office PowerPoint</Application>
  <PresentationFormat>Bildschirmpräsentation (4:3)</PresentationFormat>
  <Paragraphs>4876</Paragraphs>
  <Slides>249</Slides>
  <Notes>89</Notes>
  <HiddenSlides>3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249</vt:i4>
      </vt:variant>
    </vt:vector>
  </HeadingPairs>
  <TitlesOfParts>
    <vt:vector size="26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Alternative Veranstaltungen an der TU Darmstadt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Intermezzo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Strings in C++</vt:lpstr>
      <vt:lpstr>Standard-Bibliotheken in C++</vt:lpstr>
      <vt:lpstr>Boost:  "Brutschrank" für C++-Standardkomponenten</vt:lpstr>
      <vt:lpstr>Operatorüberladung</vt:lpstr>
      <vt:lpstr>Exkurs: Typumwandlung (Casting)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Zusammenfassung: Variablentypen</vt:lpstr>
      <vt:lpstr>Zusammenfassung: Zuweisung</vt:lpstr>
      <vt:lpstr>Intermezzo</vt:lpstr>
      <vt:lpstr>Unveränderlichkeit - const</vt:lpstr>
      <vt:lpstr>Const Correctness</vt:lpstr>
      <vt:lpstr>Was ist eine C++-Referenz?</vt:lpstr>
      <vt:lpstr>Beispiel: Asterisk und Ampersand</vt:lpstr>
      <vt:lpstr>Zusammenfassung: Rolle von const</vt:lpstr>
      <vt:lpstr>const bei Objekten</vt:lpstr>
      <vt:lpstr>const Overloading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Rule of Three (I)</vt:lpstr>
      <vt:lpstr>Rule of Three (II)</vt:lpstr>
      <vt:lpstr>Compiler-generierte Methoden: C++</vt:lpstr>
      <vt:lpstr>Compiler-generierte Methoden: Java</vt:lpstr>
      <vt:lpstr>Exkurs: Implizite Typ-Konvertierung und Anonyme Objekte</vt:lpstr>
      <vt:lpstr>Exkurs: Implizite Typkonvertierung unterbinden mit explicit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Klassische und smarte Zeiger</vt:lpstr>
      <vt:lpstr>std::make_shared</vt:lpstr>
      <vt:lpstr>Weak SmartPointer: Motivation</vt:lpstr>
      <vt:lpstr>Weak Pointer (std::weak_ptr)</vt:lpstr>
      <vt:lpstr>Weak Pointer: Lösung</vt:lpstr>
      <vt:lpstr>Intermezzo</vt:lpstr>
      <vt:lpstr>Lösung: Verzicht auf Zeiger (I)</vt:lpstr>
      <vt:lpstr>Lösung: Verzicht auf Zeiger (II)</vt:lpstr>
      <vt:lpstr>Zusammenfassung: Übergabe und Rückgabe</vt:lpstr>
      <vt:lpstr>Zusammenfassung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Mehrfachvererbung: Motivation</vt:lpstr>
      <vt:lpstr>Historie: Das Containerproblem</vt:lpstr>
      <vt:lpstr>Lösung mit 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Wie funktioniert Mehrfachvererbung in Java?</vt:lpstr>
      <vt:lpstr>Programmierpraktikum C und C++</vt:lpstr>
      <vt:lpstr>Fortgeschrittene Themen in C++</vt:lpstr>
      <vt:lpstr>Templates</vt:lpstr>
      <vt:lpstr>Rückschau: Containerproblem und Mehrfachvererbung</vt:lpstr>
      <vt:lpstr>void* als typunsichere Lösung für das Containerproblem</vt:lpstr>
      <vt:lpstr>Templates: Idee</vt:lpstr>
      <vt:lpstr>Class Templates: Syntax am Beispiel</vt:lpstr>
      <vt:lpstr>Template-Instantiierung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Beispiel (I)</vt:lpstr>
      <vt:lpstr>Funktionszeiger: Beispiel (II)</vt:lpstr>
      <vt:lpstr>Funktionszeiger: Beispiel (II)</vt:lpstr>
      <vt:lpstr>Funktionszeiger: Syntax</vt:lpstr>
      <vt:lpstr>Funkoren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Ziele des C-Teils</vt:lpstr>
      <vt:lpstr>Unterschiede von C und C++</vt:lpstr>
      <vt:lpstr>Bitoperationen – Überblick</vt:lpstr>
      <vt:lpstr>Bitoperationen – Byte manipulieren</vt:lpstr>
      <vt:lpstr>Bitoperationen – Rechnen</vt:lpstr>
      <vt:lpstr>Schlüsselwort volatile – Motivation</vt:lpstr>
      <vt:lpstr>Schlüsselwort volatile – Überblick</vt:lpstr>
      <vt:lpstr>Schlüsselwort volatile – Korrektes Beispiel</vt:lpstr>
      <vt:lpstr>Memory-mapped I/O – Motivation</vt:lpstr>
      <vt:lpstr>Experimentierboard - Eckdaten</vt:lpstr>
      <vt:lpstr>PowerPoint-Präsentation</vt:lpstr>
      <vt:lpstr>Viel Spaß!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Lizenz</vt:lpstr>
      <vt:lpstr>Zum Weiterlesen</vt:lpstr>
      <vt:lpstr>Bildnachweis und Credits</vt:lpstr>
      <vt:lpstr>Credits</vt:lpstr>
      <vt:lpstr>Folien-Brutkasten 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2138</cp:revision>
  <dcterms:created xsi:type="dcterms:W3CDTF">2008-08-19T13:25:11Z</dcterms:created>
  <dcterms:modified xsi:type="dcterms:W3CDTF">2017-07-07T10:50:13Z</dcterms:modified>
</cp:coreProperties>
</file>